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9" r:id="rId1"/>
  </p:sldMasterIdLst>
  <p:notesMasterIdLst>
    <p:notesMasterId r:id="rId3"/>
  </p:notesMasterIdLst>
  <p:sldIdLst>
    <p:sldId id="3449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AEF4E87-B1A1-42A0-B736-1C3C32339CD3}" v="1" dt="2024-06-07T13:46:49.39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850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ilary Ogbonna" userId="9313a78b19e3dbda" providerId="LiveId" clId="{1AEF4E87-B1A1-42A0-B736-1C3C32339CD3}"/>
    <pc:docChg chg="addSld delSld modSld">
      <pc:chgData name="Hilary Ogbonna" userId="9313a78b19e3dbda" providerId="LiveId" clId="{1AEF4E87-B1A1-42A0-B736-1C3C32339CD3}" dt="2024-06-07T13:46:58.057" v="1" actId="47"/>
      <pc:docMkLst>
        <pc:docMk/>
      </pc:docMkLst>
      <pc:sldChg chg="del">
        <pc:chgData name="Hilary Ogbonna" userId="9313a78b19e3dbda" providerId="LiveId" clId="{1AEF4E87-B1A1-42A0-B736-1C3C32339CD3}" dt="2024-06-07T13:46:58.057" v="1" actId="47"/>
        <pc:sldMkLst>
          <pc:docMk/>
          <pc:sldMk cId="1764717565" sldId="3448"/>
        </pc:sldMkLst>
      </pc:sldChg>
      <pc:sldChg chg="add">
        <pc:chgData name="Hilary Ogbonna" userId="9313a78b19e3dbda" providerId="LiveId" clId="{1AEF4E87-B1A1-42A0-B736-1C3C32339CD3}" dt="2024-06-07T13:46:49.396" v="0"/>
        <pc:sldMkLst>
          <pc:docMk/>
          <pc:sldMk cId="3140425807" sldId="3449"/>
        </pc:sldMkLst>
      </pc:sldChg>
    </pc:docChg>
  </pc:docChgLst>
  <pc:docChgLst>
    <pc:chgData name="Hilary Ogbonna" userId="9313a78b19e3dbda" providerId="LiveId" clId="{428C62C1-9F4F-4CED-9B7E-D3D421F46448}"/>
    <pc:docChg chg="custSel delSld modSld delMainMaster">
      <pc:chgData name="Hilary Ogbonna" userId="9313a78b19e3dbda" providerId="LiveId" clId="{428C62C1-9F4F-4CED-9B7E-D3D421F46448}" dt="2024-04-07T00:54:54.930" v="56" actId="14100"/>
      <pc:docMkLst>
        <pc:docMk/>
      </pc:docMkLst>
      <pc:sldChg chg="del">
        <pc:chgData name="Hilary Ogbonna" userId="9313a78b19e3dbda" providerId="LiveId" clId="{428C62C1-9F4F-4CED-9B7E-D3D421F46448}" dt="2024-04-07T00:19:19.805" v="0" actId="47"/>
        <pc:sldMkLst>
          <pc:docMk/>
          <pc:sldMk cId="798167610" sldId="3447"/>
        </pc:sldMkLst>
      </pc:sldChg>
      <pc:sldChg chg="addSp delSp modSp mod">
        <pc:chgData name="Hilary Ogbonna" userId="9313a78b19e3dbda" providerId="LiveId" clId="{428C62C1-9F4F-4CED-9B7E-D3D421F46448}" dt="2024-04-07T00:54:54.930" v="56" actId="14100"/>
        <pc:sldMkLst>
          <pc:docMk/>
          <pc:sldMk cId="1764717565" sldId="3448"/>
        </pc:sldMkLst>
        <pc:spChg chg="mod">
          <ac:chgData name="Hilary Ogbonna" userId="9313a78b19e3dbda" providerId="LiveId" clId="{428C62C1-9F4F-4CED-9B7E-D3D421F46448}" dt="2024-04-07T00:40:30.348" v="42" actId="14100"/>
          <ac:spMkLst>
            <pc:docMk/>
            <pc:sldMk cId="1764717565" sldId="3448"/>
            <ac:spMk id="9" creationId="{7A7CD4BC-787A-464E-B253-52318C4A4571}"/>
          </ac:spMkLst>
        </pc:spChg>
        <pc:spChg chg="del">
          <ac:chgData name="Hilary Ogbonna" userId="9313a78b19e3dbda" providerId="LiveId" clId="{428C62C1-9F4F-4CED-9B7E-D3D421F46448}" dt="2024-04-07T00:29:15.534" v="32" actId="478"/>
          <ac:spMkLst>
            <pc:docMk/>
            <pc:sldMk cId="1764717565" sldId="3448"/>
            <ac:spMk id="20" creationId="{25B30E70-8092-D94A-BF27-9FFF976ADB1C}"/>
          </ac:spMkLst>
        </pc:spChg>
        <pc:spChg chg="add mod">
          <ac:chgData name="Hilary Ogbonna" userId="9313a78b19e3dbda" providerId="LiveId" clId="{428C62C1-9F4F-4CED-9B7E-D3D421F46448}" dt="2024-04-07T00:25:39.889" v="28" actId="1076"/>
          <ac:spMkLst>
            <pc:docMk/>
            <pc:sldMk cId="1764717565" sldId="3448"/>
            <ac:spMk id="63" creationId="{EE9E6F41-6F90-4CDC-A7C8-9D11254DB605}"/>
          </ac:spMkLst>
        </pc:spChg>
        <pc:spChg chg="del">
          <ac:chgData name="Hilary Ogbonna" userId="9313a78b19e3dbda" providerId="LiveId" clId="{428C62C1-9F4F-4CED-9B7E-D3D421F46448}" dt="2024-04-07T00:29:22.904" v="34" actId="478"/>
          <ac:spMkLst>
            <pc:docMk/>
            <pc:sldMk cId="1764717565" sldId="3448"/>
            <ac:spMk id="71" creationId="{87FF7833-9FB8-454B-B371-AE1953460CFB}"/>
          </ac:spMkLst>
        </pc:spChg>
        <pc:spChg chg="del">
          <ac:chgData name="Hilary Ogbonna" userId="9313a78b19e3dbda" providerId="LiveId" clId="{428C62C1-9F4F-4CED-9B7E-D3D421F46448}" dt="2024-04-07T00:29:30.610" v="35" actId="478"/>
          <ac:spMkLst>
            <pc:docMk/>
            <pc:sldMk cId="1764717565" sldId="3448"/>
            <ac:spMk id="73" creationId="{84718763-228B-4E8A-ADA3-801E614D94D3}"/>
          </ac:spMkLst>
        </pc:spChg>
        <pc:spChg chg="del">
          <ac:chgData name="Hilary Ogbonna" userId="9313a78b19e3dbda" providerId="LiveId" clId="{428C62C1-9F4F-4CED-9B7E-D3D421F46448}" dt="2024-04-07T00:29:19.455" v="33" actId="478"/>
          <ac:spMkLst>
            <pc:docMk/>
            <pc:sldMk cId="1764717565" sldId="3448"/>
            <ac:spMk id="75" creationId="{A4A0A730-854E-4944-B3E5-65D029F9C170}"/>
          </ac:spMkLst>
        </pc:spChg>
        <pc:graphicFrameChg chg="add mod">
          <ac:chgData name="Hilary Ogbonna" userId="9313a78b19e3dbda" providerId="LiveId" clId="{428C62C1-9F4F-4CED-9B7E-D3D421F46448}" dt="2024-04-07T00:54:36.940" v="54" actId="14100"/>
          <ac:graphicFrameMkLst>
            <pc:docMk/>
            <pc:sldMk cId="1764717565" sldId="3448"/>
            <ac:graphicFrameMk id="67" creationId="{5315F4BE-FB6B-42ED-B79E-57BB46346931}"/>
          </ac:graphicFrameMkLst>
        </pc:graphicFrameChg>
        <pc:picChg chg="del">
          <ac:chgData name="Hilary Ogbonna" userId="9313a78b19e3dbda" providerId="LiveId" clId="{428C62C1-9F4F-4CED-9B7E-D3D421F46448}" dt="2024-04-07T00:28:55.527" v="29" actId="478"/>
          <ac:picMkLst>
            <pc:docMk/>
            <pc:sldMk cId="1764717565" sldId="3448"/>
            <ac:picMk id="4" creationId="{F7852827-2308-494F-8293-DFB87CAA3C1A}"/>
          </ac:picMkLst>
        </pc:picChg>
        <pc:picChg chg="mod">
          <ac:chgData name="Hilary Ogbonna" userId="9313a78b19e3dbda" providerId="LiveId" clId="{428C62C1-9F4F-4CED-9B7E-D3D421F46448}" dt="2024-04-07T00:30:06.684" v="39" actId="1035"/>
          <ac:picMkLst>
            <pc:docMk/>
            <pc:sldMk cId="1764717565" sldId="3448"/>
            <ac:picMk id="10" creationId="{4A679366-0D8E-40AE-94C5-BCBE94825D9D}"/>
          </ac:picMkLst>
        </pc:picChg>
        <pc:picChg chg="add mod">
          <ac:chgData name="Hilary Ogbonna" userId="9313a78b19e3dbda" providerId="LiveId" clId="{428C62C1-9F4F-4CED-9B7E-D3D421F46448}" dt="2024-04-07T00:54:54.930" v="56" actId="14100"/>
          <ac:picMkLst>
            <pc:docMk/>
            <pc:sldMk cId="1764717565" sldId="3448"/>
            <ac:picMk id="11" creationId="{5C42EA8B-68C0-452F-9895-3DD6FBD2F59E}"/>
          </ac:picMkLst>
        </pc:picChg>
      </pc:sldChg>
      <pc:sldMasterChg chg="del delSldLayout">
        <pc:chgData name="Hilary Ogbonna" userId="9313a78b19e3dbda" providerId="LiveId" clId="{428C62C1-9F4F-4CED-9B7E-D3D421F46448}" dt="2024-04-07T00:19:19.805" v="0" actId="47"/>
        <pc:sldMasterMkLst>
          <pc:docMk/>
          <pc:sldMasterMk cId="2025966430" sldId="2147483713"/>
        </pc:sldMasterMkLst>
        <pc:sldLayoutChg chg="del">
          <pc:chgData name="Hilary Ogbonna" userId="9313a78b19e3dbda" providerId="LiveId" clId="{428C62C1-9F4F-4CED-9B7E-D3D421F46448}" dt="2024-04-07T00:19:19.805" v="0" actId="47"/>
          <pc:sldLayoutMkLst>
            <pc:docMk/>
            <pc:sldMasterMk cId="2025966430" sldId="2147483713"/>
            <pc:sldLayoutMk cId="1447770330" sldId="2147483714"/>
          </pc:sldLayoutMkLst>
        </pc:sldLayoutChg>
        <pc:sldLayoutChg chg="del">
          <pc:chgData name="Hilary Ogbonna" userId="9313a78b19e3dbda" providerId="LiveId" clId="{428C62C1-9F4F-4CED-9B7E-D3D421F46448}" dt="2024-04-07T00:19:19.805" v="0" actId="47"/>
          <pc:sldLayoutMkLst>
            <pc:docMk/>
            <pc:sldMasterMk cId="2025966430" sldId="2147483713"/>
            <pc:sldLayoutMk cId="4123826739" sldId="2147483715"/>
          </pc:sldLayoutMkLst>
        </pc:sldLayoutChg>
        <pc:sldLayoutChg chg="del">
          <pc:chgData name="Hilary Ogbonna" userId="9313a78b19e3dbda" providerId="LiveId" clId="{428C62C1-9F4F-4CED-9B7E-D3D421F46448}" dt="2024-04-07T00:19:19.805" v="0" actId="47"/>
          <pc:sldLayoutMkLst>
            <pc:docMk/>
            <pc:sldMasterMk cId="2025966430" sldId="2147483713"/>
            <pc:sldLayoutMk cId="437527801" sldId="2147483716"/>
          </pc:sldLayoutMkLst>
        </pc:sldLayoutChg>
        <pc:sldLayoutChg chg="del">
          <pc:chgData name="Hilary Ogbonna" userId="9313a78b19e3dbda" providerId="LiveId" clId="{428C62C1-9F4F-4CED-9B7E-D3D421F46448}" dt="2024-04-07T00:19:19.805" v="0" actId="47"/>
          <pc:sldLayoutMkLst>
            <pc:docMk/>
            <pc:sldMasterMk cId="2025966430" sldId="2147483713"/>
            <pc:sldLayoutMk cId="3028754249" sldId="2147483717"/>
          </pc:sldLayoutMkLst>
        </pc:sldLayoutChg>
        <pc:sldLayoutChg chg="del">
          <pc:chgData name="Hilary Ogbonna" userId="9313a78b19e3dbda" providerId="LiveId" clId="{428C62C1-9F4F-4CED-9B7E-D3D421F46448}" dt="2024-04-07T00:19:19.805" v="0" actId="47"/>
          <pc:sldLayoutMkLst>
            <pc:docMk/>
            <pc:sldMasterMk cId="2025966430" sldId="2147483713"/>
            <pc:sldLayoutMk cId="3529253130" sldId="2147483718"/>
          </pc:sldLayoutMkLst>
        </pc:sldLayoutChg>
        <pc:sldLayoutChg chg="del">
          <pc:chgData name="Hilary Ogbonna" userId="9313a78b19e3dbda" providerId="LiveId" clId="{428C62C1-9F4F-4CED-9B7E-D3D421F46448}" dt="2024-04-07T00:19:19.805" v="0" actId="47"/>
          <pc:sldLayoutMkLst>
            <pc:docMk/>
            <pc:sldMasterMk cId="2025966430" sldId="2147483713"/>
            <pc:sldLayoutMk cId="1288404188" sldId="2147483719"/>
          </pc:sldLayoutMkLst>
        </pc:sldLayoutChg>
        <pc:sldLayoutChg chg="del">
          <pc:chgData name="Hilary Ogbonna" userId="9313a78b19e3dbda" providerId="LiveId" clId="{428C62C1-9F4F-4CED-9B7E-D3D421F46448}" dt="2024-04-07T00:19:19.805" v="0" actId="47"/>
          <pc:sldLayoutMkLst>
            <pc:docMk/>
            <pc:sldMasterMk cId="2025966430" sldId="2147483713"/>
            <pc:sldLayoutMk cId="792897228" sldId="2147483720"/>
          </pc:sldLayoutMkLst>
        </pc:sldLayoutChg>
        <pc:sldLayoutChg chg="del">
          <pc:chgData name="Hilary Ogbonna" userId="9313a78b19e3dbda" providerId="LiveId" clId="{428C62C1-9F4F-4CED-9B7E-D3D421F46448}" dt="2024-04-07T00:19:19.805" v="0" actId="47"/>
          <pc:sldLayoutMkLst>
            <pc:docMk/>
            <pc:sldMasterMk cId="2025966430" sldId="2147483713"/>
            <pc:sldLayoutMk cId="2600833820" sldId="2147483721"/>
          </pc:sldLayoutMkLst>
        </pc:sldLayoutChg>
        <pc:sldLayoutChg chg="del">
          <pc:chgData name="Hilary Ogbonna" userId="9313a78b19e3dbda" providerId="LiveId" clId="{428C62C1-9F4F-4CED-9B7E-D3D421F46448}" dt="2024-04-07T00:19:19.805" v="0" actId="47"/>
          <pc:sldLayoutMkLst>
            <pc:docMk/>
            <pc:sldMasterMk cId="2025966430" sldId="2147483713"/>
            <pc:sldLayoutMk cId="1931457792" sldId="2147483722"/>
          </pc:sldLayoutMkLst>
        </pc:sldLayoutChg>
        <pc:sldLayoutChg chg="del">
          <pc:chgData name="Hilary Ogbonna" userId="9313a78b19e3dbda" providerId="LiveId" clId="{428C62C1-9F4F-4CED-9B7E-D3D421F46448}" dt="2024-04-07T00:19:19.805" v="0" actId="47"/>
          <pc:sldLayoutMkLst>
            <pc:docMk/>
            <pc:sldMasterMk cId="2025966430" sldId="2147483713"/>
            <pc:sldLayoutMk cId="4237510087" sldId="2147483723"/>
          </pc:sldLayoutMkLst>
        </pc:sldLayoutChg>
        <pc:sldLayoutChg chg="del">
          <pc:chgData name="Hilary Ogbonna" userId="9313a78b19e3dbda" providerId="LiveId" clId="{428C62C1-9F4F-4CED-9B7E-D3D421F46448}" dt="2024-04-07T00:19:19.805" v="0" actId="47"/>
          <pc:sldLayoutMkLst>
            <pc:docMk/>
            <pc:sldMasterMk cId="2025966430" sldId="2147483713"/>
            <pc:sldLayoutMk cId="2043753633" sldId="2147483724"/>
          </pc:sldLayoutMkLst>
        </pc:sldLayoutChg>
        <pc:sldLayoutChg chg="del">
          <pc:chgData name="Hilary Ogbonna" userId="9313a78b19e3dbda" providerId="LiveId" clId="{428C62C1-9F4F-4CED-9B7E-D3D421F46448}" dt="2024-04-07T00:19:19.805" v="0" actId="47"/>
          <pc:sldLayoutMkLst>
            <pc:docMk/>
            <pc:sldMasterMk cId="2025966430" sldId="2147483713"/>
            <pc:sldLayoutMk cId="3886763128" sldId="2147483725"/>
          </pc:sldLayoutMkLst>
        </pc:sldLayoutChg>
      </pc:sldMaster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https://d.docs.live.net/9313a78b19e3dbda/Kingston/ARC/NHRC/ExO/Dashboards/March/MARCH%202024%20HUMAN%20RIGHTS%20SITUATION%20DASHBOARD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https://d.docs.live.net/9313a78b19e3dbda/Kingston/ARC/NHRC/ExO/Dashboards/May%202024/MAY%202024%20HUMAN%20RIGHTS%20SITUATION%20DASHBOARD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https://d.docs.live.net/9313a78b19e3dbda/Kingston/ARC/NHRC/ExO/Dashboards/May%202024/MAY%202024%20HUMAN%20RIGHTS%20SITUATION%20DASHBOARD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https://d.docs.live.net/9313a78b19e3dbda/Kingston/ARC/NHRC/ExO/Dashboards/May%202024/MAY%202024%20HUMAN%20RIGHTS%20SITUATION%20DASHBOARD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https://d.docs.live.net/9313a78b19e3dbda/Kingston/ARC/NHRC/ExO/Dashboards/May%202024/MAY%202024%20HUMAN%20RIGHTS%20SITUATION%20DASHBOARD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2769752126748995E-3"/>
          <c:y val="7.6234543167635858E-3"/>
          <c:w val="0.99199215679424246"/>
          <c:h val="0.98931697263848872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ln>
              <a:noFill/>
            </a:ln>
          </c:spPr>
          <c:dPt>
            <c:idx val="0"/>
            <c:bubble3D val="0"/>
            <c:spPr>
              <a:solidFill>
                <a:schemeClr val="bg1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0946-434A-9268-1FFD5EFE902D}"/>
              </c:ext>
            </c:extLst>
          </c:dPt>
          <c:dPt>
            <c:idx val="1"/>
            <c:bubble3D val="0"/>
            <c:spPr>
              <a:solidFill>
                <a:schemeClr val="bg1">
                  <a:lumMod val="95000"/>
                </a:scheme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0946-434A-9268-1FFD5EFE902D}"/>
              </c:ext>
            </c:extLst>
          </c:dPt>
          <c:dPt>
            <c:idx val="2"/>
            <c:bubble3D val="0"/>
            <c:spPr>
              <a:solidFill>
                <a:schemeClr val="accent1">
                  <a:lumMod val="20000"/>
                  <a:lumOff val="80000"/>
                </a:scheme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0946-434A-9268-1FFD5EFE902D}"/>
              </c:ext>
            </c:extLst>
          </c:dPt>
          <c:dPt>
            <c:idx val="3"/>
            <c:bubble3D val="0"/>
            <c:spPr>
              <a:solidFill>
                <a:schemeClr val="accent2">
                  <a:lumMod val="20000"/>
                  <a:lumOff val="80000"/>
                </a:scheme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0946-434A-9268-1FFD5EFE902D}"/>
              </c:ext>
            </c:extLst>
          </c:dPt>
          <c:dPt>
            <c:idx val="4"/>
            <c:bubble3D val="0"/>
            <c:spPr>
              <a:solidFill>
                <a:schemeClr val="accent3">
                  <a:lumMod val="20000"/>
                  <a:lumOff val="80000"/>
                </a:scheme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0946-434A-9268-1FFD5EFE902D}"/>
              </c:ext>
            </c:extLst>
          </c:dPt>
          <c:dPt>
            <c:idx val="5"/>
            <c:bubble3D val="0"/>
            <c:spPr>
              <a:solidFill>
                <a:schemeClr val="accent4">
                  <a:lumMod val="20000"/>
                  <a:lumOff val="80000"/>
                </a:scheme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A-0946-434A-9268-1FFD5EFE902D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r>
                      <a:rPr lang="en-US" sz="1800" dirty="0"/>
                      <a:t>NW</a:t>
                    </a:r>
                  </a:p>
                  <a:p>
                    <a:r>
                      <a:rPr lang="en-US" dirty="0"/>
                      <a:t>131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2927751672576729"/>
                      <c:h val="0.28209045709367997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1-0946-434A-9268-1FFD5EFE902D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dirty="0"/>
                      <a:t>SW</a:t>
                    </a:r>
                  </a:p>
                  <a:p>
                    <a:r>
                      <a:rPr lang="en-US" dirty="0"/>
                      <a:t>15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7519957377679177"/>
                      <c:h val="0.32633994055935528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3-0946-434A-9268-1FFD5EFE902D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dirty="0"/>
                      <a:t>SS  2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0946-434A-9268-1FFD5EFE902D}"/>
                </c:ext>
              </c:extLst>
            </c:dLbl>
            <c:dLbl>
              <c:idx val="3"/>
              <c:layout>
                <c:manualLayout>
                  <c:x val="1.0741679110521256E-2"/>
                  <c:y val="-9.6148830881628047E-17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SE</a:t>
                    </a:r>
                    <a:r>
                      <a:rPr lang="en-US" baseline="0" dirty="0"/>
                      <a:t>  6</a:t>
                    </a:r>
                    <a:endParaRPr lang="en-US" dirty="0"/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0946-434A-9268-1FFD5EFE902D}"/>
                </c:ext>
              </c:extLst>
            </c:dLbl>
            <c:dLbl>
              <c:idx val="4"/>
              <c:layout>
                <c:manualLayout>
                  <c:x val="-3.1774405707650294E-18"/>
                  <c:y val="3.8233731939609106E-2"/>
                </c:manualLayout>
              </c:layout>
              <c:tx>
                <c:rich>
                  <a:bodyPr/>
                  <a:lstStyle/>
                  <a:p>
                    <a:r>
                      <a:rPr lang="en-US" sz="1800" dirty="0"/>
                      <a:t>NE </a:t>
                    </a:r>
                    <a:r>
                      <a:rPr lang="en-US" sz="1800" baseline="0" dirty="0"/>
                      <a:t>1</a:t>
                    </a:r>
                    <a:endParaRPr lang="en-US" sz="1800" dirty="0"/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3482365888168813"/>
                      <c:h val="0.37612060945824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9-0946-434A-9268-1FFD5EFE902D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r>
                      <a:rPr lang="en-US" dirty="0"/>
                      <a:t>NC205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A-0946-434A-9268-1FFD5EFE902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accent1"/>
                    </a:solidFill>
                    <a:latin typeface="Lato Light" panose="020F0502020204030203" pitchFamily="34" charset="0"/>
                    <a:ea typeface="Lato Light" panose="020F0502020204030203" pitchFamily="34" charset="0"/>
                    <a:cs typeface="Lato Light" panose="020F0502020204030203" pitchFamily="34" charset="0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Sheet1!$A$2:$A$7</c:f>
              <c:strCache>
                <c:ptCount val="6"/>
                <c:pt idx="0">
                  <c:v>Product 01</c:v>
                </c:pt>
                <c:pt idx="1">
                  <c:v>Product 02</c:v>
                </c:pt>
                <c:pt idx="2">
                  <c:v>Product 03</c:v>
                </c:pt>
                <c:pt idx="3">
                  <c:v>Product 04</c:v>
                </c:pt>
                <c:pt idx="4">
                  <c:v>Product 05</c:v>
                </c:pt>
                <c:pt idx="5">
                  <c:v>Product 06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10</c:v>
                </c:pt>
                <c:pt idx="1">
                  <c:v>6</c:v>
                </c:pt>
                <c:pt idx="2">
                  <c:v>3</c:v>
                </c:pt>
                <c:pt idx="3">
                  <c:v>7</c:v>
                </c:pt>
                <c:pt idx="4">
                  <c:v>8</c:v>
                </c:pt>
                <c:pt idx="5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0946-434A-9268-1FFD5EFE902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2000" b="0" i="0">
          <a:solidFill>
            <a:schemeClr val="accent1"/>
          </a:solidFill>
          <a:latin typeface="Lato Light" panose="020F0502020204030203" pitchFamily="34" charset="0"/>
          <a:ea typeface="Lato Light" panose="020F0502020204030203" pitchFamily="34" charset="0"/>
          <a:cs typeface="Lato Light" panose="020F0502020204030203" pitchFamily="34" charset="0"/>
        </a:defRPr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/>
              <a:t>May</a:t>
            </a:r>
            <a:r>
              <a:rPr lang="en-GB" baseline="0"/>
              <a:t> 2024 Main Violators of Human Rights</a:t>
            </a:r>
            <a:endParaRPr lang="en-GB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3C97-42E2-8AD1-EEC198268F76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3C97-42E2-8AD1-EEC198268F76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3C97-42E2-8AD1-EEC198268F76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3C97-42E2-8AD1-EEC198268F76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3C97-42E2-8AD1-EEC198268F76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3C97-42E2-8AD1-EEC198268F76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'[MARCH 2024 HUMAN RIGHTS SITUATION DASHBOARD.xlsx]Sub-Categorisation'!$F$3:$F$8</c:f>
              <c:strCache>
                <c:ptCount val="6"/>
                <c:pt idx="0">
                  <c:v>Nigerian Police</c:v>
                </c:pt>
                <c:pt idx="1">
                  <c:v>Parents</c:v>
                </c:pt>
                <c:pt idx="2">
                  <c:v>Military</c:v>
                </c:pt>
                <c:pt idx="3">
                  <c:v>Private Sector Actors</c:v>
                </c:pt>
                <c:pt idx="4">
                  <c:v>Bandits &amp; Militia Groups</c:v>
                </c:pt>
                <c:pt idx="5">
                  <c:v>Others</c:v>
                </c:pt>
              </c:strCache>
            </c:strRef>
          </c:cat>
          <c:val>
            <c:numRef>
              <c:f>'[MARCH 2024 HUMAN RIGHTS SITUATION DASHBOARD.xlsx]Sub-Categorisation'!$G$3:$G$8</c:f>
              <c:numCache>
                <c:formatCode>General</c:formatCode>
                <c:ptCount val="6"/>
                <c:pt idx="0">
                  <c:v>40138</c:v>
                </c:pt>
                <c:pt idx="1">
                  <c:v>7600</c:v>
                </c:pt>
                <c:pt idx="2">
                  <c:v>155</c:v>
                </c:pt>
                <c:pt idx="3">
                  <c:v>346</c:v>
                </c:pt>
                <c:pt idx="4">
                  <c:v>2560</c:v>
                </c:pt>
                <c:pt idx="5">
                  <c:v>4500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3C97-42E2-8AD1-EEC198268F76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sz="1200" b="1"/>
              <a:t>Violation of Children Rights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4"/>
              <c:tx>
                <c:rich>
                  <a:bodyPr/>
                  <a:lstStyle/>
                  <a:p>
                    <a:fld id="{4A48414E-A387-4A55-B81D-28409A660CF6}" type="VALUE">
                      <a:rPr lang="en-US" b="1">
                        <a:solidFill>
                          <a:srgbClr val="FF0000"/>
                        </a:solidFill>
                      </a:rPr>
                      <a:pPr/>
                      <a:t>[VALUE]</a:t>
                    </a:fld>
                    <a:endParaRPr lang="en-GB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FB66-49DE-874C-F47D79A7CB8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'[MAY 2024 HUMAN RIGHTS SITUATION DASHBOARD.xlsx]Sub-Categorisation (2)'!$B$62:$B$72</c:f>
              <c:strCache>
                <c:ptCount val="11"/>
                <c:pt idx="0">
                  <c:v>Rape and Defilement</c:v>
                </c:pt>
                <c:pt idx="1">
                  <c:v>Child Marriage</c:v>
                </c:pt>
                <c:pt idx="2">
                  <c:v>Harmful Traditional Practices</c:v>
                </c:pt>
                <c:pt idx="3">
                  <c:v>Violence, Assault, Torture, Inhuman &amp; Degrading Treatment</c:v>
                </c:pt>
                <c:pt idx="4">
                  <c:v>Child Abandonment</c:v>
                </c:pt>
                <c:pt idx="5">
                  <c:v>Child Abuse</c:v>
                </c:pt>
                <c:pt idx="6">
                  <c:v>Right to survival and development</c:v>
                </c:pt>
                <c:pt idx="7">
                  <c:v>Access to Children</c:v>
                </c:pt>
                <c:pt idx="8">
                  <c:v>Custody</c:v>
                </c:pt>
                <c:pt idx="9">
                  <c:v>Right to education</c:v>
                </c:pt>
                <c:pt idx="10">
                  <c:v>Child Abduction</c:v>
                </c:pt>
              </c:strCache>
            </c:strRef>
          </c:cat>
          <c:val>
            <c:numRef>
              <c:f>'[MAY 2024 HUMAN RIGHTS SITUATION DASHBOARD.xlsx]Sub-Categorisation (2)'!$C$62:$C$72</c:f>
              <c:numCache>
                <c:formatCode>General</c:formatCode>
                <c:ptCount val="11"/>
                <c:pt idx="0">
                  <c:v>18</c:v>
                </c:pt>
                <c:pt idx="1">
                  <c:v>3</c:v>
                </c:pt>
                <c:pt idx="2">
                  <c:v>11</c:v>
                </c:pt>
                <c:pt idx="3">
                  <c:v>89</c:v>
                </c:pt>
                <c:pt idx="4">
                  <c:v>323</c:v>
                </c:pt>
                <c:pt idx="5">
                  <c:v>1</c:v>
                </c:pt>
                <c:pt idx="6">
                  <c:v>26</c:v>
                </c:pt>
                <c:pt idx="7">
                  <c:v>16</c:v>
                </c:pt>
                <c:pt idx="8">
                  <c:v>47</c:v>
                </c:pt>
                <c:pt idx="9">
                  <c:v>6</c:v>
                </c:pt>
                <c:pt idx="10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B66-49DE-874C-F47D79A7CB8B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747859231"/>
        <c:axId val="747840511"/>
      </c:barChart>
      <c:catAx>
        <c:axId val="747859231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47840511"/>
        <c:crosses val="autoZero"/>
        <c:auto val="1"/>
        <c:lblAlgn val="ctr"/>
        <c:lblOffset val="100"/>
        <c:noMultiLvlLbl val="0"/>
      </c:catAx>
      <c:valAx>
        <c:axId val="747840511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4785923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sz="1200" b="1" dirty="0"/>
              <a:t>Top 10 States with Incidences of Kidnappings and Killings in May 2024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'[MAY 2024 HUMAN RIGHTS SITUATION DASHBOARD.xlsx]Tracked Incidents (2)'!$I$122</c:f>
              <c:strCache>
                <c:ptCount val="1"/>
                <c:pt idx="0">
                  <c:v>Kidnappings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'[MAY 2024 HUMAN RIGHTS SITUATION DASHBOARD.xlsx]Tracked Incidents (2)'!$H$123:$H$132</c:f>
              <c:strCache>
                <c:ptCount val="10"/>
                <c:pt idx="0">
                  <c:v>Katsina</c:v>
                </c:pt>
                <c:pt idx="1">
                  <c:v>Kaduna</c:v>
                </c:pt>
                <c:pt idx="2">
                  <c:v>Niger</c:v>
                </c:pt>
                <c:pt idx="3">
                  <c:v>Benue</c:v>
                </c:pt>
                <c:pt idx="4">
                  <c:v>Borno</c:v>
                </c:pt>
                <c:pt idx="5">
                  <c:v>Ebonyi</c:v>
                </c:pt>
                <c:pt idx="6">
                  <c:v>Plateau</c:v>
                </c:pt>
                <c:pt idx="7">
                  <c:v>FCT</c:v>
                </c:pt>
                <c:pt idx="8">
                  <c:v>Kano</c:v>
                </c:pt>
                <c:pt idx="9">
                  <c:v>Enugu</c:v>
                </c:pt>
              </c:strCache>
            </c:strRef>
          </c:cat>
          <c:val>
            <c:numRef>
              <c:f>'[MAY 2024 HUMAN RIGHTS SITUATION DASHBOARD.xlsx]Tracked Incidents (2)'!$I$123:$I$132</c:f>
              <c:numCache>
                <c:formatCode>General</c:formatCode>
                <c:ptCount val="10"/>
                <c:pt idx="0">
                  <c:v>83</c:v>
                </c:pt>
                <c:pt idx="1">
                  <c:v>41</c:v>
                </c:pt>
                <c:pt idx="2">
                  <c:v>150</c:v>
                </c:pt>
                <c:pt idx="3">
                  <c:v>2</c:v>
                </c:pt>
                <c:pt idx="7">
                  <c:v>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EAF-4368-BA99-76042B4DD4DC}"/>
            </c:ext>
          </c:extLst>
        </c:ser>
        <c:ser>
          <c:idx val="1"/>
          <c:order val="1"/>
          <c:tx>
            <c:strRef>
              <c:f>'[MAY 2024 HUMAN RIGHTS SITUATION DASHBOARD.xlsx]Tracked Incidents (2)'!$J$122</c:f>
              <c:strCache>
                <c:ptCount val="1"/>
                <c:pt idx="0">
                  <c:v>Killings 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7EAF-4368-BA99-76042B4DD4DC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'[MAY 2024 HUMAN RIGHTS SITUATION DASHBOARD.xlsx]Tracked Incidents (2)'!$H$123:$H$132</c:f>
              <c:strCache>
                <c:ptCount val="10"/>
                <c:pt idx="0">
                  <c:v>Katsina</c:v>
                </c:pt>
                <c:pt idx="1">
                  <c:v>Kaduna</c:v>
                </c:pt>
                <c:pt idx="2">
                  <c:v>Niger</c:v>
                </c:pt>
                <c:pt idx="3">
                  <c:v>Benue</c:v>
                </c:pt>
                <c:pt idx="4">
                  <c:v>Borno</c:v>
                </c:pt>
                <c:pt idx="5">
                  <c:v>Ebonyi</c:v>
                </c:pt>
                <c:pt idx="6">
                  <c:v>Plateau</c:v>
                </c:pt>
                <c:pt idx="7">
                  <c:v>FCT</c:v>
                </c:pt>
                <c:pt idx="8">
                  <c:v>Kano</c:v>
                </c:pt>
                <c:pt idx="9">
                  <c:v>Enugu</c:v>
                </c:pt>
              </c:strCache>
            </c:strRef>
          </c:cat>
          <c:val>
            <c:numRef>
              <c:f>'[MAY 2024 HUMAN RIGHTS SITUATION DASHBOARD.xlsx]Tracked Incidents (2)'!$J$123:$J$132</c:f>
              <c:numCache>
                <c:formatCode>General</c:formatCode>
                <c:ptCount val="10"/>
                <c:pt idx="0">
                  <c:v>33</c:v>
                </c:pt>
                <c:pt idx="1">
                  <c:v>43</c:v>
                </c:pt>
                <c:pt idx="2">
                  <c:v>11</c:v>
                </c:pt>
                <c:pt idx="3">
                  <c:v>20</c:v>
                </c:pt>
                <c:pt idx="4">
                  <c:v>16</c:v>
                </c:pt>
                <c:pt idx="5">
                  <c:v>16</c:v>
                </c:pt>
                <c:pt idx="6">
                  <c:v>50</c:v>
                </c:pt>
                <c:pt idx="7">
                  <c:v>5</c:v>
                </c:pt>
                <c:pt idx="8">
                  <c:v>24</c:v>
                </c:pt>
                <c:pt idx="9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EAF-4368-BA99-76042B4DD4DC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745940448"/>
        <c:axId val="1745936704"/>
      </c:barChart>
      <c:catAx>
        <c:axId val="17459404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45936704"/>
        <c:crosses val="autoZero"/>
        <c:auto val="1"/>
        <c:lblAlgn val="ctr"/>
        <c:lblOffset val="100"/>
        <c:noMultiLvlLbl val="0"/>
      </c:catAx>
      <c:valAx>
        <c:axId val="17459367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459404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sz="1400" b="1" i="0" baseline="0">
                <a:effectLst/>
              </a:rPr>
              <a:t>May 2024 Complaints Across Geo-Political Zones</a:t>
            </a:r>
            <a:endParaRPr lang="en-GB" sz="1400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'[MAY 2024 HUMAN RIGHTS SITUATION DASHBOARD.xlsx]Zones (2)'!$A$2:$F$2</c:f>
              <c:strCache>
                <c:ptCount val="6"/>
                <c:pt idx="0">
                  <c:v>North West</c:v>
                </c:pt>
                <c:pt idx="1">
                  <c:v>North East</c:v>
                </c:pt>
                <c:pt idx="2">
                  <c:v>North Central</c:v>
                </c:pt>
                <c:pt idx="3">
                  <c:v>South West</c:v>
                </c:pt>
                <c:pt idx="4">
                  <c:v>South East</c:v>
                </c:pt>
                <c:pt idx="5">
                  <c:v>South South</c:v>
                </c:pt>
              </c:strCache>
            </c:strRef>
          </c:cat>
          <c:val>
            <c:numRef>
              <c:f>'[MAY 2024 HUMAN RIGHTS SITUATION DASHBOARD.xlsx]Zones (2)'!$A$3:$F$3</c:f>
              <c:numCache>
                <c:formatCode>General</c:formatCode>
                <c:ptCount val="6"/>
                <c:pt idx="0">
                  <c:v>7589</c:v>
                </c:pt>
                <c:pt idx="1">
                  <c:v>25488</c:v>
                </c:pt>
                <c:pt idx="2">
                  <c:v>12399</c:v>
                </c:pt>
                <c:pt idx="3">
                  <c:v>5272</c:v>
                </c:pt>
                <c:pt idx="4">
                  <c:v>2182</c:v>
                </c:pt>
                <c:pt idx="5">
                  <c:v>2288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3BE-456C-9C5C-5DF054651C3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831084112"/>
        <c:axId val="1831068720"/>
      </c:barChart>
      <c:catAx>
        <c:axId val="18310841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31068720"/>
        <c:crosses val="autoZero"/>
        <c:auto val="1"/>
        <c:lblAlgn val="ctr"/>
        <c:lblOffset val="100"/>
        <c:noMultiLvlLbl val="0"/>
      </c:catAx>
      <c:valAx>
        <c:axId val="18310687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310841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sz="1200"/>
              <a:t>Domestic Violence and Assault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cap="all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>
                  <a:alpha val="90000"/>
                </a:schemeClr>
              </a:solidFill>
              <a:ln w="19050">
                <a:solidFill>
                  <a:schemeClr val="accent1">
                    <a:lumMod val="75000"/>
                  </a:schemeClr>
                </a:solidFill>
              </a:ln>
              <a:effectLst>
                <a:innerShdw blurRad="114300">
                  <a:schemeClr val="accent1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1">
                    <a:lumMod val="7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0686-4CC5-80BF-BBC365B16A0B}"/>
              </c:ext>
            </c:extLst>
          </c:dPt>
          <c:dPt>
            <c:idx val="1"/>
            <c:bubble3D val="0"/>
            <c:spPr>
              <a:solidFill>
                <a:schemeClr val="accent2">
                  <a:alpha val="90000"/>
                </a:schemeClr>
              </a:solidFill>
              <a:ln w="19050">
                <a:solidFill>
                  <a:schemeClr val="accent2">
                    <a:lumMod val="75000"/>
                  </a:schemeClr>
                </a:solidFill>
              </a:ln>
              <a:effectLst>
                <a:innerShdw blurRad="114300">
                  <a:schemeClr val="accent2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2">
                    <a:lumMod val="7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0686-4CC5-80BF-BBC365B16A0B}"/>
              </c:ext>
            </c:extLst>
          </c:dPt>
          <c:dPt>
            <c:idx val="2"/>
            <c:bubble3D val="0"/>
            <c:spPr>
              <a:solidFill>
                <a:schemeClr val="accent3">
                  <a:alpha val="90000"/>
                </a:schemeClr>
              </a:solidFill>
              <a:ln w="19050">
                <a:solidFill>
                  <a:schemeClr val="accent3">
                    <a:lumMod val="75000"/>
                  </a:schemeClr>
                </a:solidFill>
              </a:ln>
              <a:effectLst>
                <a:innerShdw blurRad="114300">
                  <a:schemeClr val="accent3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3">
                    <a:lumMod val="7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0686-4CC5-80BF-BBC365B16A0B}"/>
              </c:ext>
            </c:extLst>
          </c:dPt>
          <c:dPt>
            <c:idx val="3"/>
            <c:bubble3D val="0"/>
            <c:spPr>
              <a:solidFill>
                <a:schemeClr val="accent4">
                  <a:alpha val="90000"/>
                </a:schemeClr>
              </a:solidFill>
              <a:ln w="19050">
                <a:solidFill>
                  <a:schemeClr val="accent4">
                    <a:lumMod val="75000"/>
                  </a:schemeClr>
                </a:solidFill>
              </a:ln>
              <a:effectLst>
                <a:innerShdw blurRad="114300">
                  <a:schemeClr val="accent4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4">
                    <a:lumMod val="7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0686-4CC5-80BF-BBC365B16A0B}"/>
              </c:ext>
            </c:extLst>
          </c:dPt>
          <c:dPt>
            <c:idx val="4"/>
            <c:bubble3D val="0"/>
            <c:spPr>
              <a:solidFill>
                <a:schemeClr val="accent5">
                  <a:alpha val="90000"/>
                </a:schemeClr>
              </a:solidFill>
              <a:ln w="19050">
                <a:solidFill>
                  <a:schemeClr val="accent5">
                    <a:lumMod val="75000"/>
                  </a:schemeClr>
                </a:solidFill>
              </a:ln>
              <a:effectLst>
                <a:innerShdw blurRad="114300">
                  <a:schemeClr val="accent5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5">
                    <a:lumMod val="7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0686-4CC5-80BF-BBC365B16A0B}"/>
              </c:ext>
            </c:extLst>
          </c:dPt>
          <c:dPt>
            <c:idx val="5"/>
            <c:bubble3D val="0"/>
            <c:spPr>
              <a:solidFill>
                <a:schemeClr val="accent6">
                  <a:alpha val="90000"/>
                </a:schemeClr>
              </a:solidFill>
              <a:ln w="19050">
                <a:solidFill>
                  <a:schemeClr val="accent6">
                    <a:lumMod val="75000"/>
                  </a:schemeClr>
                </a:solidFill>
              </a:ln>
              <a:effectLst>
                <a:innerShdw blurRad="114300">
                  <a:schemeClr val="accent6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6">
                    <a:lumMod val="7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0686-4CC5-80BF-BBC365B16A0B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  <a:alpha val="90000"/>
                </a:schemeClr>
              </a:solidFill>
              <a:ln w="19050">
                <a:solidFill>
                  <a:schemeClr val="accent1">
                    <a:lumMod val="60000"/>
                    <a:lumMod val="75000"/>
                  </a:schemeClr>
                </a:solidFill>
              </a:ln>
              <a:effectLst>
                <a:innerShdw blurRad="114300">
                  <a:schemeClr val="accent1">
                    <a:lumMod val="60000"/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1">
                    <a:lumMod val="60000"/>
                    <a:lumMod val="7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D-0686-4CC5-80BF-BBC365B16A0B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  <a:alpha val="90000"/>
                </a:schemeClr>
              </a:solidFill>
              <a:ln w="19050">
                <a:solidFill>
                  <a:schemeClr val="accent2">
                    <a:lumMod val="60000"/>
                    <a:lumMod val="75000"/>
                  </a:schemeClr>
                </a:solidFill>
              </a:ln>
              <a:effectLst>
                <a:innerShdw blurRad="114300">
                  <a:schemeClr val="accent2">
                    <a:lumMod val="60000"/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2">
                    <a:lumMod val="60000"/>
                    <a:lumMod val="7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F-0686-4CC5-80BF-BBC365B16A0B}"/>
              </c:ext>
            </c:extLst>
          </c:dPt>
          <c:dLbls>
            <c:dLbl>
              <c:idx val="0"/>
              <c:spPr>
                <a:solidFill>
                  <a:srgbClr val="FFFFFF">
                    <a:alpha val="90000"/>
                  </a:srgbClr>
                </a:solidFill>
                <a:ln w="12700" cap="flat" cmpd="sng" algn="ctr">
                  <a:solidFill>
                    <a:srgbClr val="4285F4"/>
                  </a:solidFill>
                  <a:round/>
                </a:ln>
                <a:effectLst>
                  <a:outerShdw blurRad="50800" dist="38100" dir="2700000" algn="tl" rotWithShape="0">
                    <a:srgbClr val="4285F4">
                      <a:lumMod val="75000"/>
                      <a:alpha val="40000"/>
                    </a:srgb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accent1"/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0686-4CC5-80BF-BBC365B16A0B}"/>
                </c:ext>
              </c:extLst>
            </c:dLbl>
            <c:dLbl>
              <c:idx val="1"/>
              <c:spPr>
                <a:solidFill>
                  <a:srgbClr val="FFFFFF">
                    <a:alpha val="90000"/>
                  </a:srgbClr>
                </a:solidFill>
                <a:ln w="12700" cap="flat" cmpd="sng" algn="ctr">
                  <a:solidFill>
                    <a:srgbClr val="4285F4"/>
                  </a:solidFill>
                  <a:round/>
                </a:ln>
                <a:effectLst>
                  <a:outerShdw blurRad="50800" dist="38100" dir="2700000" algn="tl" rotWithShape="0">
                    <a:srgbClr val="4285F4">
                      <a:lumMod val="75000"/>
                      <a:alpha val="40000"/>
                    </a:srgb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accent2"/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0686-4CC5-80BF-BBC365B16A0B}"/>
                </c:ext>
              </c:extLst>
            </c:dLbl>
            <c:dLbl>
              <c:idx val="2"/>
              <c:spPr>
                <a:solidFill>
                  <a:srgbClr val="FFFFFF">
                    <a:alpha val="90000"/>
                  </a:srgbClr>
                </a:solidFill>
                <a:ln w="12700" cap="flat" cmpd="sng" algn="ctr">
                  <a:solidFill>
                    <a:srgbClr val="4285F4"/>
                  </a:solidFill>
                  <a:round/>
                </a:ln>
                <a:effectLst>
                  <a:outerShdw blurRad="50800" dist="38100" dir="2700000" algn="tl" rotWithShape="0">
                    <a:srgbClr val="4285F4">
                      <a:lumMod val="75000"/>
                      <a:alpha val="40000"/>
                    </a:srgb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accent3"/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0686-4CC5-80BF-BBC365B16A0B}"/>
                </c:ext>
              </c:extLst>
            </c:dLbl>
            <c:dLbl>
              <c:idx val="3"/>
              <c:spPr>
                <a:solidFill>
                  <a:srgbClr val="FFFFFF">
                    <a:alpha val="90000"/>
                  </a:srgbClr>
                </a:solidFill>
                <a:ln w="12700" cap="flat" cmpd="sng" algn="ctr">
                  <a:solidFill>
                    <a:srgbClr val="4285F4"/>
                  </a:solidFill>
                  <a:round/>
                </a:ln>
                <a:effectLst>
                  <a:outerShdw blurRad="50800" dist="38100" dir="2700000" algn="tl" rotWithShape="0">
                    <a:srgbClr val="4285F4">
                      <a:lumMod val="75000"/>
                      <a:alpha val="40000"/>
                    </a:srgb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accent4"/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7-0686-4CC5-80BF-BBC365B16A0B}"/>
                </c:ext>
              </c:extLst>
            </c:dLbl>
            <c:dLbl>
              <c:idx val="4"/>
              <c:spPr>
                <a:solidFill>
                  <a:srgbClr val="FFFFFF">
                    <a:alpha val="90000"/>
                  </a:srgbClr>
                </a:solidFill>
                <a:ln w="12700" cap="flat" cmpd="sng" algn="ctr">
                  <a:solidFill>
                    <a:srgbClr val="4285F4"/>
                  </a:solidFill>
                  <a:round/>
                </a:ln>
                <a:effectLst>
                  <a:outerShdw blurRad="50800" dist="38100" dir="2700000" algn="tl" rotWithShape="0">
                    <a:srgbClr val="4285F4">
                      <a:lumMod val="75000"/>
                      <a:alpha val="40000"/>
                    </a:srgb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accent5"/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9-0686-4CC5-80BF-BBC365B16A0B}"/>
                </c:ext>
              </c:extLst>
            </c:dLbl>
            <c:dLbl>
              <c:idx val="5"/>
              <c:spPr>
                <a:solidFill>
                  <a:srgbClr val="FFFFFF">
                    <a:alpha val="90000"/>
                  </a:srgbClr>
                </a:solidFill>
                <a:ln w="12700" cap="flat" cmpd="sng" algn="ctr">
                  <a:solidFill>
                    <a:srgbClr val="4285F4"/>
                  </a:solidFill>
                  <a:round/>
                </a:ln>
                <a:effectLst>
                  <a:outerShdw blurRad="50800" dist="38100" dir="2700000" algn="tl" rotWithShape="0">
                    <a:srgbClr val="4285F4">
                      <a:lumMod val="75000"/>
                      <a:alpha val="40000"/>
                    </a:srgb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accent6"/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B-0686-4CC5-80BF-BBC365B16A0B}"/>
                </c:ext>
              </c:extLst>
            </c:dLbl>
            <c:dLbl>
              <c:idx val="6"/>
              <c:spPr>
                <a:solidFill>
                  <a:srgbClr val="FFFFFF">
                    <a:alpha val="90000"/>
                  </a:srgbClr>
                </a:solidFill>
                <a:ln w="12700" cap="flat" cmpd="sng" algn="ctr">
                  <a:solidFill>
                    <a:srgbClr val="4285F4"/>
                  </a:solidFill>
                  <a:round/>
                </a:ln>
                <a:effectLst>
                  <a:outerShdw blurRad="50800" dist="38100" dir="2700000" algn="tl" rotWithShape="0">
                    <a:srgbClr val="4285F4">
                      <a:lumMod val="75000"/>
                      <a:alpha val="40000"/>
                    </a:srgb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accent1">
                          <a:lumMod val="60000"/>
                        </a:schemeClr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D-0686-4CC5-80BF-BBC365B16A0B}"/>
                </c:ext>
              </c:extLst>
            </c:dLbl>
            <c:dLbl>
              <c:idx val="7"/>
              <c:spPr>
                <a:solidFill>
                  <a:srgbClr val="FFFFFF">
                    <a:alpha val="90000"/>
                  </a:srgbClr>
                </a:solidFill>
                <a:ln w="12700" cap="flat" cmpd="sng" algn="ctr">
                  <a:solidFill>
                    <a:srgbClr val="4285F4"/>
                  </a:solidFill>
                  <a:round/>
                </a:ln>
                <a:effectLst>
                  <a:outerShdw blurRad="50800" dist="38100" dir="2700000" algn="tl" rotWithShape="0">
                    <a:srgbClr val="4285F4">
                      <a:lumMod val="75000"/>
                      <a:alpha val="40000"/>
                    </a:srgb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accent2">
                          <a:lumMod val="60000"/>
                        </a:schemeClr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F-0686-4CC5-80BF-BBC365B16A0B}"/>
                </c:ext>
              </c:extLst>
            </c:dLbl>
            <c:spPr>
              <a:solidFill>
                <a:srgbClr val="FFFFFF">
                  <a:alpha val="90000"/>
                </a:srgbClr>
              </a:solidFill>
              <a:ln w="12700" cap="flat" cmpd="sng" algn="ctr">
                <a:solidFill>
                  <a:srgbClr val="4285F4"/>
                </a:solidFill>
                <a:round/>
              </a:ln>
              <a:effectLst>
                <a:outerShdw blurRad="50800" dist="38100" dir="2700000" algn="tl" rotWithShape="0">
                  <a:srgbClr val="4285F4">
                    <a:lumMod val="75000"/>
                    <a:alpha val="40000"/>
                  </a:srgbClr>
                </a:outerShdw>
              </a:effectLst>
            </c:sp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>
                  <a:solidFill>
                    <a:schemeClr val="tx1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'[MAY 2024 HUMAN RIGHTS SITUATION DASHBOARD.xlsx]Sub-Categorisation (2)'!$B$30:$B$37</c:f>
              <c:strCache>
                <c:ptCount val="8"/>
                <c:pt idx="0">
                  <c:v>Rape</c:v>
                </c:pt>
                <c:pt idx="1">
                  <c:v>Forced Marriage</c:v>
                </c:pt>
                <c:pt idx="2">
                  <c:v>Harmful Widowhood Practices</c:v>
                </c:pt>
                <c:pt idx="3">
                  <c:v>Physical Violence &amp; Assault – eg, Battery</c:v>
                </c:pt>
                <c:pt idx="4">
                  <c:v>Threat to Life</c:v>
                </c:pt>
                <c:pt idx="5">
                  <c:v>Inhuman and Degrading Treatment</c:v>
                </c:pt>
                <c:pt idx="6">
                  <c:v>Neglect and Family Abandonement </c:v>
                </c:pt>
                <c:pt idx="7">
                  <c:v>Harmful Traditional Practices</c:v>
                </c:pt>
              </c:strCache>
            </c:strRef>
          </c:cat>
          <c:val>
            <c:numRef>
              <c:f>'[MAY 2024 HUMAN RIGHTS SITUATION DASHBOARD.xlsx]Sub-Categorisation (2)'!$C$30:$C$37</c:f>
              <c:numCache>
                <c:formatCode>General</c:formatCode>
                <c:ptCount val="8"/>
                <c:pt idx="0">
                  <c:v>6</c:v>
                </c:pt>
                <c:pt idx="1">
                  <c:v>6</c:v>
                </c:pt>
                <c:pt idx="2">
                  <c:v>5</c:v>
                </c:pt>
                <c:pt idx="3">
                  <c:v>79</c:v>
                </c:pt>
                <c:pt idx="4">
                  <c:v>5</c:v>
                </c:pt>
                <c:pt idx="5">
                  <c:v>2</c:v>
                </c:pt>
                <c:pt idx="6">
                  <c:v>6</c:v>
                </c:pt>
                <c:pt idx="7">
                  <c:v>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0686-4CC5-80BF-BBC365B16A0B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63">
  <cs:axisTitle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587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>
      <cs:styleClr val="auto"/>
    </cs:lnRef>
    <cs:fillRef idx="0"/>
    <cs:effectRef idx="0">
      <cs:styleClr val="auto"/>
    </cs:effectRef>
    <cs:fontRef idx="minor">
      <cs:styleClr val="auto"/>
    </cs:fontRef>
    <cs:spPr>
      <a:solidFill>
        <a:schemeClr val="lt1">
          <a:alpha val="90000"/>
        </a:schemeClr>
      </a:solidFill>
      <a:ln w="12700" cap="flat" cmpd="sng" algn="ctr">
        <a:solidFill>
          <a:schemeClr val="phClr"/>
        </a:solidFill>
        <a:round/>
      </a:ln>
      <a:effectLst>
        <a:outerShdw blurRad="50800" dist="38100" dir="2700000" algn="tl" rotWithShape="0">
          <a:schemeClr val="phClr">
            <a:lumMod val="75000"/>
            <a:alpha val="40000"/>
          </a:schemeClr>
        </a:outerShdw>
      </a:effectLst>
    </cs:spPr>
    <cs:defRPr sz="1000" b="0" i="0" u="none" strike="noStrike" kern="1200" baseline="0">
      <a:effectLst/>
    </cs:defRPr>
    <cs:bodyPr rot="0" spcFirstLastPara="1" vertOverflow="clip" horzOverflow="clip" vert="horz" wrap="square" lIns="38100" tIns="19050" rIns="38100" bIns="19050" anchor="ctr" anchorCtr="1">
      <a:spAutoFit/>
    </cs:bodyPr>
  </cs:dataLabel>
  <cs:dataLabelCallout>
    <cs:lnRef idx="0">
      <cs:styleClr val="auto"/>
    </cs:lnRef>
    <cs:fillRef idx="0"/>
    <cs:effectRef idx="0">
      <cs:styleClr val="auto"/>
    </cs:effectRef>
    <cs:fontRef idx="minor">
      <cs:styleClr val="auto"/>
    </cs:fontRef>
    <cs:spPr>
      <a:solidFill>
        <a:schemeClr val="lt1">
          <a:alpha val="90000"/>
        </a:schemeClr>
      </a:solidFill>
      <a:ln w="12700" cap="flat" cmpd="sng" algn="ctr">
        <a:solidFill>
          <a:schemeClr val="phClr"/>
        </a:solidFill>
        <a:round/>
      </a:ln>
      <a:effectLst>
        <a:outerShdw blurRad="50800" dist="38100" dir="2700000" algn="tl" rotWithShape="0">
          <a:schemeClr val="phClr">
            <a:lumMod val="75000"/>
            <a:alpha val="40000"/>
          </a:schemeClr>
        </a:outerShdw>
      </a:effectLst>
    </cs:spPr>
    <cs:defRPr sz="1000" b="0" i="0" u="none" strike="noStrike" kern="1200" baseline="0">
      <a:effectLst/>
    </cs:defRPr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>
          <a:alpha val="70000"/>
        </a:schemeClr>
      </a:solidFill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tx1"/>
    </cs:fontRef>
    <cs:spPr>
      <a:solidFill>
        <a:schemeClr val="phClr">
          <a:alpha val="90000"/>
        </a:schemeClr>
      </a:solidFill>
      <a:ln w="19050">
        <a:solidFill>
          <a:schemeClr val="phClr">
            <a:lumMod val="75000"/>
          </a:schemeClr>
        </a:solidFill>
      </a:ln>
      <a:effectLst>
        <a:innerShdw blurRad="114300">
          <a:schemeClr val="phClr">
            <a:lumMod val="75000"/>
          </a:schemeClr>
        </a:innerShdw>
      </a:effectLst>
      <a:scene3d>
        <a:camera prst="orthographicFront"/>
        <a:lightRig rig="threePt" dir="t"/>
      </a:scene3d>
      <a:sp3d contourW="19050" prstMaterial="flat">
        <a:contourClr>
          <a:schemeClr val="accent4">
            <a:lumMod val="75000"/>
          </a:schemeClr>
        </a:contourClr>
      </a:sp3d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00" b="1" kern="1200" cap="all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587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 spc="20" baseline="0"/>
  </cs:valueAxis>
  <cs:wall>
    <cs:lnRef idx="0"/>
    <cs:fillRef idx="0"/>
    <cs:effectRef idx="0"/>
    <cs:fontRef idx="minor">
      <a:schemeClr val="dk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975D35-11E5-454F-A86E-68BAF82B91BE}" type="datetimeFigureOut">
              <a:rPr lang="en-GB" smtClean="0"/>
              <a:t>07/06/2024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F3F9F8-6BC8-48FE-9C3A-1E7A29306F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26342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7F3F9F8-6BC8-48FE-9C3A-1E7A29306F60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60353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briefs@nhrc.gov.ng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C06B3-D2CA-46F3-A4B6-676B6ADD23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58899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briefs@nhrc.gov.ng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C06B3-D2CA-46F3-A4B6-676B6ADD23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27031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briefs@nhrc.gov.ng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C06B3-D2CA-46F3-A4B6-676B6ADD23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83031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efaul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985230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briefs@nhrc.gov.ng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C06B3-D2CA-46F3-A4B6-676B6ADD23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54815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briefs@nhrc.gov.ng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C06B3-D2CA-46F3-A4B6-676B6ADD23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27664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briefs@nhrc.gov.ng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C06B3-D2CA-46F3-A4B6-676B6ADD23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80619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briefs@nhrc.gov.ng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C06B3-D2CA-46F3-A4B6-676B6ADD23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54275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briefs@nhrc.gov.ng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C06B3-D2CA-46F3-A4B6-676B6ADD23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7456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briefs@nhrc.gov.ng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C06B3-D2CA-46F3-A4B6-676B6ADD23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28936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briefs@nhrc.gov.ng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C06B3-D2CA-46F3-A4B6-676B6ADD23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41454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briefs@nhrc.gov.ng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C06B3-D2CA-46F3-A4B6-676B6ADD23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6042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/>
              <a:t>briefs@nhrc.gov.ng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FC06B3-D2CA-46F3-A4B6-676B6ADD23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29306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0" r:id="rId1"/>
    <p:sldLayoutId id="2147483741" r:id="rId2"/>
    <p:sldLayoutId id="2147483742" r:id="rId3"/>
    <p:sldLayoutId id="2147483743" r:id="rId4"/>
    <p:sldLayoutId id="2147483744" r:id="rId5"/>
    <p:sldLayoutId id="2147483745" r:id="rId6"/>
    <p:sldLayoutId id="2147483746" r:id="rId7"/>
    <p:sldLayoutId id="2147483747" r:id="rId8"/>
    <p:sldLayoutId id="2147483748" r:id="rId9"/>
    <p:sldLayoutId id="2147483749" r:id="rId10"/>
    <p:sldLayoutId id="2147483750" r:id="rId11"/>
    <p:sldLayoutId id="2147483751" r:id="rId12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svg"/><Relationship Id="rId13" Type="http://schemas.openxmlformats.org/officeDocument/2006/relationships/chart" Target="../charts/chart2.xml"/><Relationship Id="rId3" Type="http://schemas.openxmlformats.org/officeDocument/2006/relationships/chart" Target="../charts/chart1.xml"/><Relationship Id="rId7" Type="http://schemas.openxmlformats.org/officeDocument/2006/relationships/image" Target="../media/image4.png"/><Relationship Id="rId12" Type="http://schemas.openxmlformats.org/officeDocument/2006/relationships/image" Target="../media/image9.svg"/><Relationship Id="rId17" Type="http://schemas.openxmlformats.org/officeDocument/2006/relationships/chart" Target="../charts/chart6.xml"/><Relationship Id="rId2" Type="http://schemas.openxmlformats.org/officeDocument/2006/relationships/notesSlide" Target="../notesSlides/notesSlide1.xml"/><Relationship Id="rId16" Type="http://schemas.openxmlformats.org/officeDocument/2006/relationships/chart" Target="../charts/chart5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3.svg"/><Relationship Id="rId11" Type="http://schemas.openxmlformats.org/officeDocument/2006/relationships/image" Target="../media/image8.png"/><Relationship Id="rId5" Type="http://schemas.openxmlformats.org/officeDocument/2006/relationships/image" Target="../media/image2.png"/><Relationship Id="rId15" Type="http://schemas.openxmlformats.org/officeDocument/2006/relationships/chart" Target="../charts/chart4.xml"/><Relationship Id="rId10" Type="http://schemas.openxmlformats.org/officeDocument/2006/relationships/image" Target="../media/image7.svg"/><Relationship Id="rId4" Type="http://schemas.openxmlformats.org/officeDocument/2006/relationships/image" Target="../media/image1.jpeg"/><Relationship Id="rId9" Type="http://schemas.openxmlformats.org/officeDocument/2006/relationships/image" Target="../media/image6.png"/><Relationship Id="rId14" Type="http://schemas.openxmlformats.org/officeDocument/2006/relationships/chart" Target="../charts/char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2DC7346-FB5E-F74D-BB74-D9DC2FD176CD}"/>
              </a:ext>
            </a:extLst>
          </p:cNvPr>
          <p:cNvSpPr txBox="1"/>
          <p:nvPr/>
        </p:nvSpPr>
        <p:spPr>
          <a:xfrm>
            <a:off x="860324" y="306186"/>
            <a:ext cx="10900741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900" b="1" dirty="0">
                <a:solidFill>
                  <a:schemeClr val="tx2"/>
                </a:solidFill>
                <a:latin typeface="Poppins" pitchFamily="2" charset="77"/>
                <a:cs typeface="Poppins" pitchFamily="2" charset="77"/>
              </a:rPr>
              <a:t>NHRC May 2024 Human Rights Situation Dashboard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C2781A9-8A9E-4F47-A991-93FE8BD57D68}"/>
              </a:ext>
            </a:extLst>
          </p:cNvPr>
          <p:cNvSpPr txBox="1"/>
          <p:nvPr/>
        </p:nvSpPr>
        <p:spPr>
          <a:xfrm>
            <a:off x="5564450" y="787593"/>
            <a:ext cx="106311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spc="150" dirty="0">
                <a:solidFill>
                  <a:schemeClr val="bg1">
                    <a:lumMod val="65000"/>
                  </a:schemeClr>
                </a:solidFill>
                <a:latin typeface="Poppins Light" pitchFamily="2" charset="77"/>
                <a:cs typeface="Poppins Light" pitchFamily="2" charset="77"/>
              </a:rPr>
              <a:t>May 2024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65E14D3-E19B-9B41-804F-0F2E0448F760}"/>
              </a:ext>
            </a:extLst>
          </p:cNvPr>
          <p:cNvSpPr/>
          <p:nvPr/>
        </p:nvSpPr>
        <p:spPr>
          <a:xfrm>
            <a:off x="3682038" y="1130441"/>
            <a:ext cx="635961" cy="904568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5D17A02-D5BB-C940-94B5-063B1C3B1B53}"/>
              </a:ext>
            </a:extLst>
          </p:cNvPr>
          <p:cNvSpPr/>
          <p:nvPr/>
        </p:nvSpPr>
        <p:spPr>
          <a:xfrm>
            <a:off x="3302361" y="1093984"/>
            <a:ext cx="2218036" cy="941025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F9AEC24-4080-E84B-B041-E83801ABFD32}"/>
              </a:ext>
            </a:extLst>
          </p:cNvPr>
          <p:cNvSpPr/>
          <p:nvPr/>
        </p:nvSpPr>
        <p:spPr>
          <a:xfrm>
            <a:off x="5534025" y="1101761"/>
            <a:ext cx="1778000" cy="933248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9DC2C02-E54B-7945-A888-B30E7E65464C}"/>
              </a:ext>
            </a:extLst>
          </p:cNvPr>
          <p:cNvSpPr/>
          <p:nvPr/>
        </p:nvSpPr>
        <p:spPr>
          <a:xfrm>
            <a:off x="7300701" y="1102076"/>
            <a:ext cx="2596313" cy="932933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A7CD4BC-787A-464E-B253-52318C4A4571}"/>
              </a:ext>
            </a:extLst>
          </p:cNvPr>
          <p:cNvSpPr/>
          <p:nvPr/>
        </p:nvSpPr>
        <p:spPr>
          <a:xfrm>
            <a:off x="9651132" y="1121205"/>
            <a:ext cx="2540868" cy="904568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CC670B14-54C4-2040-9E8B-1C72E45FE3AA}"/>
              </a:ext>
            </a:extLst>
          </p:cNvPr>
          <p:cNvSpPr/>
          <p:nvPr/>
        </p:nvSpPr>
        <p:spPr>
          <a:xfrm>
            <a:off x="26460" y="3589417"/>
            <a:ext cx="3389181" cy="2887583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E72B40D5-ACFC-9D4F-8E25-8F4E152CCF4B}"/>
              </a:ext>
            </a:extLst>
          </p:cNvPr>
          <p:cNvSpPr txBox="1"/>
          <p:nvPr/>
        </p:nvSpPr>
        <p:spPr>
          <a:xfrm>
            <a:off x="1215628" y="1156237"/>
            <a:ext cx="870751" cy="253916"/>
          </a:xfrm>
          <a:prstGeom prst="rect">
            <a:avLst/>
          </a:prstGeom>
          <a:noFill/>
          <a:ln>
            <a:noFill/>
          </a:ln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1050" b="1">
                <a:solidFill>
                  <a:schemeClr val="bg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Bob Attacks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A88A8B14-1678-5C4E-9656-021678D321F4}"/>
              </a:ext>
            </a:extLst>
          </p:cNvPr>
          <p:cNvSpPr txBox="1"/>
          <p:nvPr/>
        </p:nvSpPr>
        <p:spPr>
          <a:xfrm>
            <a:off x="1506552" y="1463906"/>
            <a:ext cx="293670" cy="307777"/>
          </a:xfrm>
          <a:prstGeom prst="rect">
            <a:avLst/>
          </a:prstGeom>
          <a:noFill/>
          <a:ln>
            <a:noFill/>
          </a:ln>
        </p:spPr>
        <p:txBody>
          <a:bodyPr wrap="none" rtlCol="0" anchor="ctr" anchorCtr="0">
            <a:spAutoFit/>
          </a:bodyPr>
          <a:lstStyle/>
          <a:p>
            <a:r>
              <a:rPr lang="en-US" sz="1400" b="1">
                <a:solidFill>
                  <a:schemeClr val="bg1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3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5C7B9D2D-B2C9-9244-808B-5FA1707EC560}"/>
              </a:ext>
            </a:extLst>
          </p:cNvPr>
          <p:cNvSpPr txBox="1"/>
          <p:nvPr/>
        </p:nvSpPr>
        <p:spPr>
          <a:xfrm>
            <a:off x="3196843" y="1522794"/>
            <a:ext cx="287258" cy="307777"/>
          </a:xfrm>
          <a:prstGeom prst="rect">
            <a:avLst/>
          </a:prstGeom>
          <a:noFill/>
          <a:ln>
            <a:noFill/>
          </a:ln>
        </p:spPr>
        <p:txBody>
          <a:bodyPr wrap="none" rtlCol="0" anchor="ctr" anchorCtr="0">
            <a:spAutoFit/>
          </a:bodyPr>
          <a:lstStyle/>
          <a:p>
            <a:r>
              <a:rPr lang="en-US" sz="1400" b="1">
                <a:solidFill>
                  <a:schemeClr val="bg1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2</a:t>
            </a:r>
            <a:endParaRPr lang="en-US" sz="1200" b="1">
              <a:solidFill>
                <a:schemeClr val="bg1"/>
              </a:solidFill>
              <a:latin typeface="Poppins" pitchFamily="2" charset="77"/>
              <a:ea typeface="League Spartan" charset="0"/>
              <a:cs typeface="Poppins" pitchFamily="2" charset="77"/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F75CB54B-4790-C140-BED9-F0528FDEC7D2}"/>
              </a:ext>
            </a:extLst>
          </p:cNvPr>
          <p:cNvSpPr txBox="1"/>
          <p:nvPr/>
        </p:nvSpPr>
        <p:spPr>
          <a:xfrm>
            <a:off x="7914056" y="1140476"/>
            <a:ext cx="1697901" cy="307777"/>
          </a:xfrm>
          <a:prstGeom prst="rect">
            <a:avLst/>
          </a:prstGeom>
          <a:noFill/>
          <a:ln>
            <a:noFill/>
          </a:ln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1400" b="1" dirty="0">
                <a:solidFill>
                  <a:schemeClr val="bg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Child Abandonment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D19235B6-2917-9D4C-8C5B-8AE77F7C737B}"/>
              </a:ext>
            </a:extLst>
          </p:cNvPr>
          <p:cNvSpPr txBox="1"/>
          <p:nvPr/>
        </p:nvSpPr>
        <p:spPr>
          <a:xfrm>
            <a:off x="8531161" y="1449857"/>
            <a:ext cx="825867" cy="523220"/>
          </a:xfrm>
          <a:prstGeom prst="rect">
            <a:avLst/>
          </a:prstGeom>
          <a:noFill/>
          <a:ln>
            <a:noFill/>
          </a:ln>
        </p:spPr>
        <p:txBody>
          <a:bodyPr wrap="none" rtlCol="0" anchor="ctr" anchorCtr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323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EE85ACF6-ABEF-784E-9381-9D432BE1BF29}"/>
              </a:ext>
            </a:extLst>
          </p:cNvPr>
          <p:cNvSpPr txBox="1"/>
          <p:nvPr/>
        </p:nvSpPr>
        <p:spPr>
          <a:xfrm>
            <a:off x="4348404" y="1114102"/>
            <a:ext cx="1156087" cy="338554"/>
          </a:xfrm>
          <a:prstGeom prst="rect">
            <a:avLst/>
          </a:prstGeom>
          <a:noFill/>
          <a:ln>
            <a:noFill/>
          </a:ln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1600" b="1" dirty="0">
                <a:solidFill>
                  <a:schemeClr val="bg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Kidnapping</a:t>
            </a:r>
            <a:endParaRPr lang="en-US" sz="1200" b="1" dirty="0">
              <a:solidFill>
                <a:schemeClr val="bg1"/>
              </a:solidFill>
              <a:latin typeface="Lato Light" panose="020F0502020204030203" pitchFamily="34" charset="0"/>
              <a:ea typeface="Lato Light" panose="020F0502020204030203" pitchFamily="34" charset="0"/>
              <a:cs typeface="Lato Light" panose="020F0502020204030203" pitchFamily="34" charset="0"/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42C3E0FE-7D47-2F45-82C8-F0C2F8606282}"/>
              </a:ext>
            </a:extLst>
          </p:cNvPr>
          <p:cNvSpPr txBox="1"/>
          <p:nvPr/>
        </p:nvSpPr>
        <p:spPr>
          <a:xfrm>
            <a:off x="6196941" y="1145596"/>
            <a:ext cx="864340" cy="369332"/>
          </a:xfrm>
          <a:prstGeom prst="rect">
            <a:avLst/>
          </a:prstGeom>
          <a:noFill/>
          <a:ln>
            <a:noFill/>
          </a:ln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b="1" dirty="0">
                <a:solidFill>
                  <a:srgbClr val="FF0000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Killings</a:t>
            </a:r>
            <a:endParaRPr lang="en-US" sz="1000" b="1" dirty="0">
              <a:solidFill>
                <a:srgbClr val="FF0000"/>
              </a:solidFill>
              <a:latin typeface="Lato Light" panose="020F0502020204030203" pitchFamily="34" charset="0"/>
              <a:ea typeface="Lato Light" panose="020F0502020204030203" pitchFamily="34" charset="0"/>
              <a:cs typeface="Lato Light" panose="020F0502020204030203" pitchFamily="34" charset="0"/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43AFC5A7-6798-3649-AFF3-38300B0A9218}"/>
              </a:ext>
            </a:extLst>
          </p:cNvPr>
          <p:cNvSpPr txBox="1"/>
          <p:nvPr/>
        </p:nvSpPr>
        <p:spPr>
          <a:xfrm>
            <a:off x="9577957" y="1133154"/>
            <a:ext cx="2662909" cy="276999"/>
          </a:xfrm>
          <a:prstGeom prst="rect">
            <a:avLst/>
          </a:prstGeom>
          <a:noFill/>
          <a:ln>
            <a:noFill/>
          </a:ln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1200" b="1" dirty="0">
                <a:solidFill>
                  <a:schemeClr val="bg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Killing of Security &amp; Law Enforcement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F2B6037D-8FDB-D542-9D96-870767950DC0}"/>
              </a:ext>
            </a:extLst>
          </p:cNvPr>
          <p:cNvSpPr txBox="1"/>
          <p:nvPr/>
        </p:nvSpPr>
        <p:spPr>
          <a:xfrm>
            <a:off x="4543169" y="1497512"/>
            <a:ext cx="766557" cy="461665"/>
          </a:xfrm>
          <a:prstGeom prst="rect">
            <a:avLst/>
          </a:prstGeom>
          <a:noFill/>
          <a:ln>
            <a:noFill/>
          </a:ln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360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F8F036E8-4075-7E4A-891F-3B7BF4519E89}"/>
              </a:ext>
            </a:extLst>
          </p:cNvPr>
          <p:cNvSpPr txBox="1"/>
          <p:nvPr/>
        </p:nvSpPr>
        <p:spPr>
          <a:xfrm>
            <a:off x="6096001" y="1449857"/>
            <a:ext cx="1073922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298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59DD4430-1BB8-C14B-9C5D-0F0AB842E328}"/>
              </a:ext>
            </a:extLst>
          </p:cNvPr>
          <p:cNvSpPr txBox="1"/>
          <p:nvPr/>
        </p:nvSpPr>
        <p:spPr>
          <a:xfrm>
            <a:off x="10783651" y="1399329"/>
            <a:ext cx="880039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27</a:t>
            </a:r>
          </a:p>
        </p:txBody>
      </p:sp>
      <p:graphicFrame>
        <p:nvGraphicFramePr>
          <p:cNvPr id="59" name="Chart 58">
            <a:extLst>
              <a:ext uri="{FF2B5EF4-FFF2-40B4-BE49-F238E27FC236}">
                <a16:creationId xmlns:a16="http://schemas.microsoft.com/office/drawing/2014/main" id="{003ED0DA-6674-1C44-AF53-9D70D40EF73D}"/>
              </a:ext>
            </a:extLst>
          </p:cNvPr>
          <p:cNvGraphicFramePr/>
          <p:nvPr/>
        </p:nvGraphicFramePr>
        <p:xfrm>
          <a:off x="283055" y="3954119"/>
          <a:ext cx="2929390" cy="23881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0" name="TextBox 59">
            <a:extLst>
              <a:ext uri="{FF2B5EF4-FFF2-40B4-BE49-F238E27FC236}">
                <a16:creationId xmlns:a16="http://schemas.microsoft.com/office/drawing/2014/main" id="{2AF7A278-5170-EB4E-A46A-A1D59A3E1817}"/>
              </a:ext>
            </a:extLst>
          </p:cNvPr>
          <p:cNvSpPr txBox="1"/>
          <p:nvPr/>
        </p:nvSpPr>
        <p:spPr>
          <a:xfrm>
            <a:off x="994425" y="3643745"/>
            <a:ext cx="1197764" cy="276999"/>
          </a:xfrm>
          <a:prstGeom prst="rect">
            <a:avLst/>
          </a:prstGeom>
          <a:noFill/>
          <a:ln>
            <a:noFill/>
          </a:ln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1200" b="1">
                <a:solidFill>
                  <a:schemeClr val="bg1"/>
                </a:solidFill>
                <a:latin typeface="Poppins" pitchFamily="2" charset="77"/>
                <a:ea typeface="Lato Light" panose="020F0502020204030203" pitchFamily="34" charset="0"/>
                <a:cs typeface="Poppins" pitchFamily="2" charset="77"/>
              </a:rPr>
              <a:t>Kidnappings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4A6E548C-4789-BD48-A288-E27EDB9EF341}"/>
              </a:ext>
            </a:extLst>
          </p:cNvPr>
          <p:cNvSpPr txBox="1"/>
          <p:nvPr/>
        </p:nvSpPr>
        <p:spPr>
          <a:xfrm>
            <a:off x="1316756" y="2063977"/>
            <a:ext cx="2446504" cy="276999"/>
          </a:xfrm>
          <a:prstGeom prst="rect">
            <a:avLst/>
          </a:prstGeom>
          <a:noFill/>
          <a:ln>
            <a:noFill/>
          </a:ln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1200" b="1" dirty="0">
                <a:solidFill>
                  <a:schemeClr val="bg1"/>
                </a:solidFill>
                <a:latin typeface="Poppins" pitchFamily="2" charset="77"/>
                <a:ea typeface="Lato Light" panose="020F0502020204030203" pitchFamily="34" charset="0"/>
                <a:cs typeface="Poppins" pitchFamily="2" charset="77"/>
              </a:rPr>
              <a:t>DESTRUCTION OF PROPERTIES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5EA48E9B-66E4-3F4F-B61F-98BCB99FDB33}"/>
              </a:ext>
            </a:extLst>
          </p:cNvPr>
          <p:cNvSpPr txBox="1"/>
          <p:nvPr/>
        </p:nvSpPr>
        <p:spPr>
          <a:xfrm>
            <a:off x="752182" y="2410938"/>
            <a:ext cx="713658" cy="261610"/>
          </a:xfrm>
          <a:prstGeom prst="rect">
            <a:avLst/>
          </a:prstGeom>
          <a:noFill/>
          <a:ln>
            <a:noFill/>
          </a:ln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1100" b="1">
                <a:solidFill>
                  <a:schemeClr val="bg1"/>
                </a:solidFill>
                <a:latin typeface="Poppins" pitchFamily="2" charset="77"/>
                <a:ea typeface="Lato Light" panose="020F0502020204030203" pitchFamily="34" charset="0"/>
                <a:cs typeface="Poppins" pitchFamily="2" charset="77"/>
              </a:rPr>
              <a:t>Gombe</a:t>
            </a:r>
            <a:endParaRPr lang="en-US" sz="1000" b="1">
              <a:solidFill>
                <a:schemeClr val="bg1"/>
              </a:solidFill>
              <a:latin typeface="Poppins" pitchFamily="2" charset="77"/>
              <a:ea typeface="Lato Light" panose="020F0502020204030203" pitchFamily="34" charset="0"/>
              <a:cs typeface="Poppins" pitchFamily="2" charset="77"/>
            </a:endParaRP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C6B165E6-140D-E445-AFF3-9F9C653E7498}"/>
              </a:ext>
            </a:extLst>
          </p:cNvPr>
          <p:cNvSpPr txBox="1"/>
          <p:nvPr/>
        </p:nvSpPr>
        <p:spPr>
          <a:xfrm>
            <a:off x="2611448" y="2410938"/>
            <a:ext cx="881973" cy="261610"/>
          </a:xfrm>
          <a:prstGeom prst="rect">
            <a:avLst/>
          </a:prstGeom>
          <a:noFill/>
          <a:ln>
            <a:noFill/>
          </a:ln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1100" b="1">
                <a:solidFill>
                  <a:schemeClr val="bg1"/>
                </a:solidFill>
                <a:latin typeface="Poppins" pitchFamily="2" charset="77"/>
                <a:ea typeface="Lato Light" panose="020F0502020204030203" pitchFamily="34" charset="0"/>
                <a:cs typeface="Poppins" pitchFamily="2" charset="77"/>
              </a:rPr>
              <a:t>Anambra</a:t>
            </a: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B3F7D8A7-6E06-1F49-BE01-5ACDE9B033D4}"/>
              </a:ext>
            </a:extLst>
          </p:cNvPr>
          <p:cNvSpPr txBox="1"/>
          <p:nvPr/>
        </p:nvSpPr>
        <p:spPr>
          <a:xfrm>
            <a:off x="4368557" y="4995279"/>
            <a:ext cx="1742786" cy="276999"/>
          </a:xfrm>
          <a:prstGeom prst="rect">
            <a:avLst/>
          </a:prstGeom>
          <a:noFill/>
          <a:ln>
            <a:noFill/>
          </a:ln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1200" b="1" dirty="0">
                <a:solidFill>
                  <a:schemeClr val="bg1"/>
                </a:solidFill>
                <a:latin typeface="Poppins" pitchFamily="2" charset="77"/>
                <a:ea typeface="Lato Light" panose="020F0502020204030203" pitchFamily="34" charset="0"/>
                <a:cs typeface="Poppins" pitchFamily="2" charset="77"/>
              </a:rPr>
              <a:t>POLITICAL VIOLENCE</a:t>
            </a: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0504294B-9A0A-F24C-8606-9CF412D5567B}"/>
              </a:ext>
            </a:extLst>
          </p:cNvPr>
          <p:cNvSpPr txBox="1"/>
          <p:nvPr/>
        </p:nvSpPr>
        <p:spPr>
          <a:xfrm>
            <a:off x="4282893" y="5269546"/>
            <a:ext cx="1734770" cy="246221"/>
          </a:xfrm>
          <a:prstGeom prst="rect">
            <a:avLst/>
          </a:prstGeom>
          <a:noFill/>
          <a:ln>
            <a:noFill/>
          </a:ln>
        </p:spPr>
        <p:txBody>
          <a:bodyPr wrap="none" rtlCol="0" anchor="ctr" anchorCtr="0">
            <a:spAutoFit/>
          </a:bodyPr>
          <a:lstStyle/>
          <a:p>
            <a:r>
              <a:rPr lang="en-US" sz="1000">
                <a:solidFill>
                  <a:schemeClr val="bg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Attack on NNPP Supporters</a:t>
            </a: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885CCE38-E4EE-0A45-B952-FE8982290237}"/>
              </a:ext>
            </a:extLst>
          </p:cNvPr>
          <p:cNvSpPr txBox="1"/>
          <p:nvPr/>
        </p:nvSpPr>
        <p:spPr>
          <a:xfrm>
            <a:off x="4264219" y="5855242"/>
            <a:ext cx="1798890" cy="246221"/>
          </a:xfrm>
          <a:prstGeom prst="rect">
            <a:avLst/>
          </a:prstGeom>
          <a:noFill/>
          <a:ln>
            <a:noFill/>
          </a:ln>
        </p:spPr>
        <p:txBody>
          <a:bodyPr wrap="none" rtlCol="0" anchor="ctr" anchorCtr="0">
            <a:spAutoFit/>
          </a:bodyPr>
          <a:lstStyle/>
          <a:p>
            <a:r>
              <a:rPr lang="en-US" sz="1000">
                <a:solidFill>
                  <a:schemeClr val="bg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Attack on LP HOR Candidate</a:t>
            </a:r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DA1E6D53-6224-B547-BCA8-174AAD3507BD}"/>
              </a:ext>
            </a:extLst>
          </p:cNvPr>
          <p:cNvSpPr txBox="1"/>
          <p:nvPr/>
        </p:nvSpPr>
        <p:spPr>
          <a:xfrm>
            <a:off x="7629028" y="5269546"/>
            <a:ext cx="1811714" cy="246221"/>
          </a:xfrm>
          <a:prstGeom prst="rect">
            <a:avLst/>
          </a:prstGeom>
          <a:noFill/>
          <a:ln>
            <a:noFill/>
          </a:ln>
        </p:spPr>
        <p:txBody>
          <a:bodyPr wrap="none" rtlCol="0" anchor="ctr" anchorCtr="0">
            <a:spAutoFit/>
          </a:bodyPr>
          <a:lstStyle/>
          <a:p>
            <a:r>
              <a:rPr lang="en-US" sz="1000">
                <a:solidFill>
                  <a:schemeClr val="bg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Attack on First Lady’s convoy</a:t>
            </a:r>
          </a:p>
        </p:txBody>
      </p:sp>
      <p:sp>
        <p:nvSpPr>
          <p:cNvPr id="104" name="TextBox 103">
            <a:extLst>
              <a:ext uri="{FF2B5EF4-FFF2-40B4-BE49-F238E27FC236}">
                <a16:creationId xmlns:a16="http://schemas.microsoft.com/office/drawing/2014/main" id="{9043970D-3CC2-B34D-9889-3AD3A42401E0}"/>
              </a:ext>
            </a:extLst>
          </p:cNvPr>
          <p:cNvSpPr txBox="1"/>
          <p:nvPr/>
        </p:nvSpPr>
        <p:spPr>
          <a:xfrm>
            <a:off x="7752486" y="5562394"/>
            <a:ext cx="1810111" cy="246221"/>
          </a:xfrm>
          <a:prstGeom prst="rect">
            <a:avLst/>
          </a:prstGeom>
          <a:noFill/>
          <a:ln>
            <a:noFill/>
          </a:ln>
        </p:spPr>
        <p:txBody>
          <a:bodyPr wrap="none" rtlCol="0" anchor="ctr" anchorCtr="0">
            <a:spAutoFit/>
          </a:bodyPr>
          <a:lstStyle/>
          <a:p>
            <a:r>
              <a:rPr lang="en-US" sz="1000">
                <a:solidFill>
                  <a:schemeClr val="bg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Attack on PDP Campaign DG</a:t>
            </a:r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A5B60CAD-74F7-F248-9F06-2311F1BC16DA}"/>
              </a:ext>
            </a:extLst>
          </p:cNvPr>
          <p:cNvSpPr txBox="1"/>
          <p:nvPr/>
        </p:nvSpPr>
        <p:spPr>
          <a:xfrm>
            <a:off x="7789798" y="5855242"/>
            <a:ext cx="1532792" cy="246221"/>
          </a:xfrm>
          <a:prstGeom prst="rect">
            <a:avLst/>
          </a:prstGeom>
          <a:noFill/>
          <a:ln>
            <a:noFill/>
          </a:ln>
        </p:spPr>
        <p:txBody>
          <a:bodyPr wrap="none" rtlCol="0" anchor="ctr" anchorCtr="0">
            <a:spAutoFit/>
          </a:bodyPr>
          <a:lstStyle/>
          <a:p>
            <a:r>
              <a:rPr lang="en-US" sz="1000">
                <a:solidFill>
                  <a:schemeClr val="bg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Attack on LP Supporters</a:t>
            </a:r>
          </a:p>
        </p:txBody>
      </p:sp>
      <p:sp>
        <p:nvSpPr>
          <p:cNvPr id="116" name="TextBox 115">
            <a:extLst>
              <a:ext uri="{FF2B5EF4-FFF2-40B4-BE49-F238E27FC236}">
                <a16:creationId xmlns:a16="http://schemas.microsoft.com/office/drawing/2014/main" id="{CDA518D1-8136-4F12-BB11-B71E2EA0688D}"/>
              </a:ext>
            </a:extLst>
          </p:cNvPr>
          <p:cNvSpPr txBox="1"/>
          <p:nvPr/>
        </p:nvSpPr>
        <p:spPr>
          <a:xfrm>
            <a:off x="732461" y="2698234"/>
            <a:ext cx="2052165" cy="276999"/>
          </a:xfrm>
          <a:prstGeom prst="rect">
            <a:avLst/>
          </a:prstGeom>
          <a:noFill/>
          <a:ln>
            <a:noFill/>
          </a:ln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1200" b="1">
                <a:solidFill>
                  <a:schemeClr val="bg1"/>
                </a:solidFill>
                <a:latin typeface="Poppins" pitchFamily="2" charset="77"/>
                <a:ea typeface="Lato Light" panose="020F0502020204030203" pitchFamily="34" charset="0"/>
                <a:cs typeface="Poppins" pitchFamily="2" charset="77"/>
              </a:rPr>
              <a:t>POLITICAL INTOLERANCE</a:t>
            </a:r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6FD7A7F7-A311-4191-9E71-78AF9871512C}"/>
              </a:ext>
            </a:extLst>
          </p:cNvPr>
          <p:cNvSpPr txBox="1"/>
          <p:nvPr/>
        </p:nvSpPr>
        <p:spPr>
          <a:xfrm>
            <a:off x="4311468" y="6140422"/>
            <a:ext cx="2050561" cy="246221"/>
          </a:xfrm>
          <a:prstGeom prst="rect">
            <a:avLst/>
          </a:prstGeom>
          <a:noFill/>
          <a:ln>
            <a:noFill/>
          </a:ln>
        </p:spPr>
        <p:txBody>
          <a:bodyPr wrap="none" rtlCol="0" anchor="ctr" anchorCtr="0">
            <a:spAutoFit/>
          </a:bodyPr>
          <a:lstStyle/>
          <a:p>
            <a:r>
              <a:rPr lang="en-US" sz="1000">
                <a:solidFill>
                  <a:schemeClr val="bg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Attack on Wife of PDP Candidate</a:t>
            </a:r>
          </a:p>
        </p:txBody>
      </p:sp>
      <p:pic>
        <p:nvPicPr>
          <p:cNvPr id="66" name="Picture 65" descr="Logo&#10;&#10;Description automatically generated">
            <a:extLst>
              <a:ext uri="{FF2B5EF4-FFF2-40B4-BE49-F238E27FC236}">
                <a16:creationId xmlns:a16="http://schemas.microsoft.com/office/drawing/2014/main" id="{9330FF5B-915D-464B-9224-4272346EF10E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041" y="266413"/>
            <a:ext cx="713658" cy="713809"/>
          </a:xfrm>
          <a:prstGeom prst="rect">
            <a:avLst/>
          </a:prstGeom>
          <a:noFill/>
          <a:ln>
            <a:noFill/>
          </a:ln>
        </p:spPr>
      </p:pic>
      <p:sp>
        <p:nvSpPr>
          <p:cNvPr id="70" name="TextBox 69">
            <a:extLst>
              <a:ext uri="{FF2B5EF4-FFF2-40B4-BE49-F238E27FC236}">
                <a16:creationId xmlns:a16="http://schemas.microsoft.com/office/drawing/2014/main" id="{2F30508D-12B9-4C90-B8FD-254C60B6E94E}"/>
              </a:ext>
            </a:extLst>
          </p:cNvPr>
          <p:cNvSpPr txBox="1"/>
          <p:nvPr/>
        </p:nvSpPr>
        <p:spPr>
          <a:xfrm>
            <a:off x="694828" y="3116896"/>
            <a:ext cx="2326278" cy="246221"/>
          </a:xfrm>
          <a:prstGeom prst="rect">
            <a:avLst/>
          </a:prstGeom>
          <a:noFill/>
          <a:ln>
            <a:noFill/>
          </a:ln>
        </p:spPr>
        <p:txBody>
          <a:bodyPr wrap="none" rtlCol="0" anchor="ctr" anchorCtr="0">
            <a:spAutoFit/>
          </a:bodyPr>
          <a:lstStyle/>
          <a:p>
            <a:r>
              <a:rPr lang="en-US" sz="1000">
                <a:solidFill>
                  <a:schemeClr val="bg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Stoning of Governor </a:t>
            </a:r>
            <a:r>
              <a:rPr lang="en-US" sz="1000" err="1">
                <a:solidFill>
                  <a:schemeClr val="bg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Buni</a:t>
            </a:r>
            <a:r>
              <a:rPr lang="en-US" sz="1000">
                <a:solidFill>
                  <a:schemeClr val="bg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 at APC Rally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4B672483-B88A-40CB-BBDA-4DD1D52D0C1D}"/>
              </a:ext>
            </a:extLst>
          </p:cNvPr>
          <p:cNvSpPr txBox="1"/>
          <p:nvPr/>
        </p:nvSpPr>
        <p:spPr>
          <a:xfrm>
            <a:off x="704353" y="3269296"/>
            <a:ext cx="1596912" cy="246221"/>
          </a:xfrm>
          <a:prstGeom prst="rect">
            <a:avLst/>
          </a:prstGeom>
          <a:noFill/>
          <a:ln>
            <a:noFill/>
          </a:ln>
        </p:spPr>
        <p:txBody>
          <a:bodyPr wrap="none" rtlCol="0" anchor="ctr" anchorCtr="0">
            <a:spAutoFit/>
          </a:bodyPr>
          <a:lstStyle/>
          <a:p>
            <a:r>
              <a:rPr lang="en-US" sz="1000">
                <a:solidFill>
                  <a:schemeClr val="bg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Cancellation of PDP Rally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794EFC40-4DD3-4C2E-9A52-9CF2A87C347A}"/>
              </a:ext>
            </a:extLst>
          </p:cNvPr>
          <p:cNvSpPr txBox="1"/>
          <p:nvPr/>
        </p:nvSpPr>
        <p:spPr>
          <a:xfrm>
            <a:off x="704935" y="2945446"/>
            <a:ext cx="1827744" cy="246221"/>
          </a:xfrm>
          <a:prstGeom prst="rect">
            <a:avLst/>
          </a:prstGeom>
          <a:noFill/>
          <a:ln>
            <a:noFill/>
          </a:ln>
        </p:spPr>
        <p:txBody>
          <a:bodyPr wrap="none" rtlCol="0" anchor="ctr" anchorCtr="0">
            <a:spAutoFit/>
          </a:bodyPr>
          <a:lstStyle/>
          <a:p>
            <a:r>
              <a:rPr lang="en-US" sz="1000">
                <a:solidFill>
                  <a:schemeClr val="bg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Destruction/Cutting of Roads</a:t>
            </a:r>
          </a:p>
        </p:txBody>
      </p:sp>
      <p:pic>
        <p:nvPicPr>
          <p:cNvPr id="13" name="Graphic 12" descr="Family with girl outline">
            <a:extLst>
              <a:ext uri="{FF2B5EF4-FFF2-40B4-BE49-F238E27FC236}">
                <a16:creationId xmlns:a16="http://schemas.microsoft.com/office/drawing/2014/main" id="{2CA7D344-850D-47E6-9009-35769BFAE50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7247899" y="1140720"/>
            <a:ext cx="914400" cy="914400"/>
          </a:xfrm>
          <a:prstGeom prst="rect">
            <a:avLst/>
          </a:prstGeom>
        </p:spPr>
      </p:pic>
      <p:pic>
        <p:nvPicPr>
          <p:cNvPr id="15" name="Graphic 14" descr="Skull outline">
            <a:extLst>
              <a:ext uri="{FF2B5EF4-FFF2-40B4-BE49-F238E27FC236}">
                <a16:creationId xmlns:a16="http://schemas.microsoft.com/office/drawing/2014/main" id="{1FDE09DF-133D-474C-9C10-D2AAE1A3E0B4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5580878" y="1411544"/>
            <a:ext cx="587008" cy="592337"/>
          </a:xfrm>
          <a:prstGeom prst="rect">
            <a:avLst/>
          </a:prstGeom>
        </p:spPr>
      </p:pic>
      <p:pic>
        <p:nvPicPr>
          <p:cNvPr id="19" name="Graphic 18" descr="Police male outline">
            <a:extLst>
              <a:ext uri="{FF2B5EF4-FFF2-40B4-BE49-F238E27FC236}">
                <a16:creationId xmlns:a16="http://schemas.microsoft.com/office/drawing/2014/main" id="{18192B00-4F33-4053-9F4B-B5502B4CB23A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9687104" y="1355961"/>
            <a:ext cx="700165" cy="647919"/>
          </a:xfrm>
          <a:prstGeom prst="rect">
            <a:avLst/>
          </a:prstGeom>
        </p:spPr>
      </p:pic>
      <p:pic>
        <p:nvPicPr>
          <p:cNvPr id="22" name="Graphic 21" descr="Drama with solid fill">
            <a:extLst>
              <a:ext uri="{FF2B5EF4-FFF2-40B4-BE49-F238E27FC236}">
                <a16:creationId xmlns:a16="http://schemas.microsoft.com/office/drawing/2014/main" id="{A63EFE02-EB08-4D07-9190-0CC236770FA3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3288733" y="1124650"/>
            <a:ext cx="1021430" cy="914400"/>
          </a:xfrm>
          <a:prstGeom prst="rect">
            <a:avLst/>
          </a:prstGeom>
        </p:spPr>
      </p:pic>
      <p:sp>
        <p:nvSpPr>
          <p:cNvPr id="63" name="TextBox 62">
            <a:extLst>
              <a:ext uri="{FF2B5EF4-FFF2-40B4-BE49-F238E27FC236}">
                <a16:creationId xmlns:a16="http://schemas.microsoft.com/office/drawing/2014/main" id="{EE9E6F41-6F90-4CDC-A7C8-9D11254DB605}"/>
              </a:ext>
            </a:extLst>
          </p:cNvPr>
          <p:cNvSpPr txBox="1"/>
          <p:nvPr/>
        </p:nvSpPr>
        <p:spPr>
          <a:xfrm>
            <a:off x="4110358" y="6579855"/>
            <a:ext cx="1632178" cy="261610"/>
          </a:xfrm>
          <a:prstGeom prst="rect">
            <a:avLst/>
          </a:prstGeom>
          <a:noFill/>
          <a:ln>
            <a:noFill/>
          </a:ln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1100" b="1" dirty="0">
                <a:latin typeface="Poppins" pitchFamily="2" charset="77"/>
                <a:ea typeface="League Spartan" charset="0"/>
                <a:cs typeface="Poppins" pitchFamily="2" charset="77"/>
              </a:rPr>
              <a:t>briefs@nhrc.gov.ng</a:t>
            </a:r>
          </a:p>
        </p:txBody>
      </p:sp>
      <p:graphicFrame>
        <p:nvGraphicFramePr>
          <p:cNvPr id="51" name="Chart 50">
            <a:extLst>
              <a:ext uri="{FF2B5EF4-FFF2-40B4-BE49-F238E27FC236}">
                <a16:creationId xmlns:a16="http://schemas.microsoft.com/office/drawing/2014/main" id="{2FA304E7-60AA-4DB8-96E8-C211731AE237}"/>
              </a:ext>
            </a:extLst>
          </p:cNvPr>
          <p:cNvGraphicFramePr>
            <a:graphicFrameLocks/>
          </p:cNvGraphicFramePr>
          <p:nvPr/>
        </p:nvGraphicFramePr>
        <p:xfrm>
          <a:off x="8774782" y="2018980"/>
          <a:ext cx="3393892" cy="23072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3"/>
          </a:graphicData>
        </a:graphic>
      </p:graphicFrame>
      <p:graphicFrame>
        <p:nvGraphicFramePr>
          <p:cNvPr id="73" name="Chart 72">
            <a:extLst>
              <a:ext uri="{FF2B5EF4-FFF2-40B4-BE49-F238E27FC236}">
                <a16:creationId xmlns:a16="http://schemas.microsoft.com/office/drawing/2014/main" id="{AE049300-3185-41C9-B679-BB88DB4F2315}"/>
              </a:ext>
            </a:extLst>
          </p:cNvPr>
          <p:cNvGraphicFramePr>
            <a:graphicFrameLocks/>
          </p:cNvGraphicFramePr>
          <p:nvPr/>
        </p:nvGraphicFramePr>
        <p:xfrm>
          <a:off x="-77588" y="827103"/>
          <a:ext cx="3463006" cy="28372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4"/>
          </a:graphicData>
        </a:graphic>
      </p:graphicFrame>
      <p:graphicFrame>
        <p:nvGraphicFramePr>
          <p:cNvPr id="76" name="Chart 75">
            <a:extLst>
              <a:ext uri="{FF2B5EF4-FFF2-40B4-BE49-F238E27FC236}">
                <a16:creationId xmlns:a16="http://schemas.microsoft.com/office/drawing/2014/main" id="{99844B56-CE3C-4097-803E-DF2DDFCE946C}"/>
              </a:ext>
            </a:extLst>
          </p:cNvPr>
          <p:cNvGraphicFramePr>
            <a:graphicFrameLocks/>
          </p:cNvGraphicFramePr>
          <p:nvPr/>
        </p:nvGraphicFramePr>
        <p:xfrm>
          <a:off x="3445797" y="4517026"/>
          <a:ext cx="5829168" cy="22421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5"/>
          </a:graphicData>
        </a:graphic>
      </p:graphicFrame>
      <p:graphicFrame>
        <p:nvGraphicFramePr>
          <p:cNvPr id="77" name="Chart 76">
            <a:extLst>
              <a:ext uri="{FF2B5EF4-FFF2-40B4-BE49-F238E27FC236}">
                <a16:creationId xmlns:a16="http://schemas.microsoft.com/office/drawing/2014/main" id="{10EA84E8-A6BD-410D-9968-16A37048587B}"/>
              </a:ext>
            </a:extLst>
          </p:cNvPr>
          <p:cNvGraphicFramePr>
            <a:graphicFrameLocks/>
          </p:cNvGraphicFramePr>
          <p:nvPr/>
        </p:nvGraphicFramePr>
        <p:xfrm>
          <a:off x="3443166" y="2009775"/>
          <a:ext cx="5709457" cy="25431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6"/>
          </a:graphicData>
        </a:graphic>
      </p:graphicFrame>
      <p:graphicFrame>
        <p:nvGraphicFramePr>
          <p:cNvPr id="78" name="Chart 77">
            <a:extLst>
              <a:ext uri="{FF2B5EF4-FFF2-40B4-BE49-F238E27FC236}">
                <a16:creationId xmlns:a16="http://schemas.microsoft.com/office/drawing/2014/main" id="{92885831-FC1E-48D0-8237-25B66C8547FC}"/>
              </a:ext>
            </a:extLst>
          </p:cNvPr>
          <p:cNvGraphicFramePr>
            <a:graphicFrameLocks/>
          </p:cNvGraphicFramePr>
          <p:nvPr/>
        </p:nvGraphicFramePr>
        <p:xfrm>
          <a:off x="9152622" y="4233791"/>
          <a:ext cx="3161591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7"/>
          </a:graphicData>
        </a:graphic>
      </p:graphicFrame>
    </p:spTree>
    <p:extLst>
      <p:ext uri="{BB962C8B-B14F-4D97-AF65-F5344CB8AC3E}">
        <p14:creationId xmlns:p14="http://schemas.microsoft.com/office/powerpoint/2010/main" val="3140425807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2846</TotalTime>
  <Words>143</Words>
  <Application>Microsoft Office PowerPoint</Application>
  <PresentationFormat>Widescreen</PresentationFormat>
  <Paragraphs>52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Lato Light</vt:lpstr>
      <vt:lpstr>Poppins</vt:lpstr>
      <vt:lpstr>Poppins Light</vt:lpstr>
      <vt:lpstr>1_Office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Hilary Ogbonna</dc:creator>
  <cp:lastModifiedBy>Hilary Ogbonna</cp:lastModifiedBy>
  <cp:revision>3</cp:revision>
  <dcterms:created xsi:type="dcterms:W3CDTF">2024-02-14T07:38:02Z</dcterms:created>
  <dcterms:modified xsi:type="dcterms:W3CDTF">2024-06-07T13:47:02Z</dcterms:modified>
</cp:coreProperties>
</file>